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268" r:id="rId6"/>
    <p:sldId id="272" r:id="rId7"/>
    <p:sldId id="317" r:id="rId8"/>
    <p:sldId id="407" r:id="rId9"/>
    <p:sldId id="410" r:id="rId10"/>
    <p:sldId id="400" r:id="rId11"/>
    <p:sldId id="393" r:id="rId12"/>
    <p:sldId id="412" r:id="rId13"/>
    <p:sldId id="408" r:id="rId14"/>
    <p:sldId id="405" r:id="rId15"/>
    <p:sldId id="397" r:id="rId16"/>
    <p:sldId id="394" r:id="rId17"/>
    <p:sldId id="409" r:id="rId18"/>
    <p:sldId id="278" r:id="rId19"/>
    <p:sldId id="396" r:id="rId20"/>
    <p:sldId id="404" r:id="rId21"/>
    <p:sldId id="411" r:id="rId22"/>
    <p:sldId id="270" r:id="rId23"/>
    <p:sldId id="281" r:id="rId24"/>
    <p:sldId id="392"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4" autoAdjust="0"/>
    <p:restoredTop sz="93725" autoAdjust="0"/>
  </p:normalViewPr>
  <p:slideViewPr>
    <p:cSldViewPr snapToGrid="0">
      <p:cViewPr varScale="1">
        <p:scale>
          <a:sx n="86" d="100"/>
          <a:sy n="86" d="100"/>
        </p:scale>
        <p:origin x="590"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Data Analysis</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b="0" i="0" dirty="0">
              <a:solidFill>
                <a:schemeClr val="bg1"/>
              </a:solidFill>
            </a:rPr>
            <a:t>It is the process of collecting, modeling, and analyzing data to extract insights that support decision-making. Done by Power BI</a:t>
          </a:r>
          <a:endParaRPr lang="en-US" sz="1800" dirty="0">
            <a:solidFill>
              <a:schemeClr val="bg1"/>
            </a:solidFill>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b="0" i="0" dirty="0">
              <a:solidFill>
                <a:schemeClr val="bg1"/>
              </a:solidFill>
            </a:rPr>
            <a:t>Transformation of raw data into  useful and efficient format.</a:t>
          </a:r>
          <a:endParaRPr lang="en-US" sz="1800" dirty="0">
            <a:solidFill>
              <a:schemeClr val="bg1"/>
            </a:solidFill>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Modeling</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b="0" i="0" dirty="0">
              <a:solidFill>
                <a:schemeClr val="bg1"/>
              </a:solidFill>
            </a:rPr>
            <a:t>Training a machine learning algorithm to predict the labels from the features and validating it on holdout data. </a:t>
          </a:r>
          <a:endParaRPr lang="en-US" sz="1800" dirty="0">
            <a:solidFill>
              <a:schemeClr val="bg1"/>
            </a:solidFill>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AC76BE15-3E8A-498B-91BD-CF772C26B6F1}">
      <dgm:prSet phldrT="[Text]" custT="1"/>
      <dgm:spPr/>
      <dgm:t>
        <a:bodyPr/>
        <a:lstStyle/>
        <a:p>
          <a:pPr>
            <a:buFont typeface="Symbol" panose="05050102010706020507" pitchFamily="18" charset="2"/>
            <a:buChar char=""/>
          </a:pPr>
          <a:r>
            <a:rPr lang="en-US" sz="1800" dirty="0">
              <a:latin typeface="+mn-lt"/>
            </a:rPr>
            <a:t>Deployment</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b="0" i="0" dirty="0">
              <a:solidFill>
                <a:schemeClr val="bg1"/>
              </a:solidFill>
            </a:rPr>
            <a:t>Integrating a machine learning model into an existing production environment (web application)</a:t>
          </a:r>
          <a:endParaRPr lang="en-US" sz="1800" b="0" dirty="0">
            <a:solidFill>
              <a:schemeClr val="bg1"/>
            </a:solidFill>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b="0" i="0" dirty="0">
              <a:solidFill>
                <a:schemeClr val="bg1"/>
              </a:solidFill>
            </a:rPr>
            <a:t>Testing the model performance in terms of</a:t>
          </a:r>
          <a:r>
            <a:rPr lang="en-US" sz="1800" b="1" i="0" dirty="0">
              <a:solidFill>
                <a:schemeClr val="bg1"/>
              </a:solidFill>
            </a:rPr>
            <a:t> </a:t>
          </a:r>
          <a:r>
            <a:rPr lang="en-US" sz="1800" b="0" i="0" dirty="0">
              <a:solidFill>
                <a:schemeClr val="bg1"/>
              </a:solidFill>
            </a:rPr>
            <a:t>accuracy/precision of the models on unseen data</a:t>
          </a:r>
          <a:endParaRPr lang="en-US" sz="1800" b="0" dirty="0">
            <a:solidFill>
              <a:schemeClr val="bg1"/>
            </a:solidFill>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E4033A39-DCC4-4038-9562-AEDDBBB37A99}">
      <dgm:prSet phldrT="[Text]" custT="1"/>
      <dgm:spPr/>
      <dgm:t>
        <a:bodyPr/>
        <a:lstStyle/>
        <a:p>
          <a:r>
            <a:rPr lang="en-US" sz="1800" dirty="0">
              <a:latin typeface="+mn-lt"/>
            </a:rPr>
            <a:t>Preprocessing</a:t>
          </a:r>
        </a:p>
      </dgm:t>
    </dgm:pt>
    <dgm:pt modelId="{80AB0E5B-0C58-465D-A545-5B21133D2849}" type="sibTrans" cxnId="{32EF2862-2950-4DF8-BEA8-CD19460CCA31}">
      <dgm:prSet/>
      <dgm:spPr/>
      <dgm:t>
        <a:bodyPr/>
        <a:lstStyle/>
        <a:p>
          <a:endParaRPr lang="en-US" sz="1800">
            <a:latin typeface="+mn-lt"/>
          </a:endParaRPr>
        </a:p>
      </dgm:t>
    </dgm:pt>
    <dgm:pt modelId="{048EEAE6-78BA-4B00-B7BB-9C22DBB1E8F4}" type="parTrans" cxnId="{32EF2862-2950-4DF8-BEA8-CD19460CCA31}">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Testing</a:t>
          </a:r>
        </a:p>
      </dgm:t>
    </dgm:pt>
    <dgm:pt modelId="{986162A7-6F89-4679-B40E-33A17DA21B73}" type="sibTrans" cxnId="{636DE8C5-F706-4BA5-855F-85FD2239E2BE}">
      <dgm:prSet/>
      <dgm:spPr/>
      <dgm:t>
        <a:bodyPr/>
        <a:lstStyle/>
        <a:p>
          <a:endParaRPr lang="en-US" sz="1800"/>
        </a:p>
      </dgm:t>
    </dgm:pt>
    <dgm:pt modelId="{DA9CCCCB-8206-4757-82C8-F885E9D238B5}" type="parTrans" cxnId="{636DE8C5-F706-4BA5-855F-85FD2239E2BE}">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a:solidFill>
      <a:schemeClr val="tx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Data Analysis</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It is the process of collecting, modeling, and analyzing data to extract insights that support decision-making. Done by Power BI</a:t>
          </a:r>
          <a:endParaRPr lang="en-US" sz="1800" kern="1200" dirty="0">
            <a:solidFill>
              <a:schemeClr val="bg1"/>
            </a:solidFill>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Preprocessing</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Transformation of raw data into  useful and efficient format.</a:t>
          </a:r>
          <a:endParaRPr lang="en-US" sz="1800" kern="1200" dirty="0">
            <a:solidFill>
              <a:schemeClr val="bg1"/>
            </a:solidFill>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Modeling</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Training a machine learning algorithm to predict the labels from the features and validating it on holdout data. </a:t>
          </a:r>
          <a:endParaRPr lang="en-US" sz="1800" kern="1200" dirty="0">
            <a:solidFill>
              <a:schemeClr val="bg1"/>
            </a:solidFill>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Testing</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Testing the model performance in terms of</a:t>
          </a:r>
          <a:r>
            <a:rPr lang="en-US" sz="1800" b="1" i="0" kern="1200" dirty="0">
              <a:solidFill>
                <a:schemeClr val="bg1"/>
              </a:solidFill>
            </a:rPr>
            <a:t> </a:t>
          </a:r>
          <a:r>
            <a:rPr lang="en-US" sz="1800" b="0" i="0" kern="1200" dirty="0">
              <a:solidFill>
                <a:schemeClr val="bg1"/>
              </a:solidFill>
            </a:rPr>
            <a:t>accuracy/precision of the models on unseen data</a:t>
          </a:r>
          <a:endParaRPr lang="en-US" sz="1800" b="0" kern="1200" dirty="0">
            <a:solidFill>
              <a:schemeClr val="bg1"/>
            </a:solidFill>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Deployment</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kern="1200" dirty="0">
              <a:solidFill>
                <a:schemeClr val="bg1"/>
              </a:solidFill>
            </a:rPr>
            <a:t>Integrating a machine learning model into an existing production environment (web application)</a:t>
          </a:r>
          <a:endParaRPr lang="en-US" sz="1800" b="0" kern="1200" dirty="0">
            <a:solidFill>
              <a:schemeClr val="bg1"/>
            </a:solidFill>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59282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035355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014566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14160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14469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34140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73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946291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ourKamaly/AirlineTicketPricePredictio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hyperlink" Target="https://www.datatechnotes.com/2019/06/regression-example-with-xgbregressor-in.html" TargetMode="External"/><Relationship Id="rId3" Type="http://schemas.openxmlformats.org/officeDocument/2006/relationships/hyperlink" Target="https://www.youtube.com/c/GuyinaCube" TargetMode="External"/><Relationship Id="rId7" Type="http://schemas.openxmlformats.org/officeDocument/2006/relationships/hyperlink" Target="https://www.youtube.com/watch?v=L7Xj9dRfSKk" TargetMode="External"/><Relationship Id="rId2" Type="http://schemas.openxmlformats.org/officeDocument/2006/relationships/hyperlink" Target="https://app.datacamp.com/learn/courses/introduction-to-power-bi" TargetMode="External"/><Relationship Id="rId1" Type="http://schemas.openxmlformats.org/officeDocument/2006/relationships/slideLayout" Target="../slideLayouts/slideLayout10.xml"/><Relationship Id="rId6" Type="http://schemas.openxmlformats.org/officeDocument/2006/relationships/hyperlink" Target="https://www.analyticsvidhya.com/blog/2020/07/10-techniques-to-deal-with-class-imbalance-in-machine-learning/" TargetMode="External"/><Relationship Id="rId5" Type="http://schemas.openxmlformats.org/officeDocument/2006/relationships/hyperlink" Target="https://www.machinelearningplus.com/statistics/what-is-p-value/" TargetMode="External"/><Relationship Id="rId10" Type="http://schemas.openxmlformats.org/officeDocument/2006/relationships/hyperlink" Target="https://scikit-learn.org/stable/modules/generated/sklearn.linear_model.PoissonRegressor.html" TargetMode="External"/><Relationship Id="rId4" Type="http://schemas.openxmlformats.org/officeDocument/2006/relationships/hyperlink" Target="https://www.youtube.com/watch?v=5Z9OIYA8He8" TargetMode="External"/><Relationship Id="rId9" Type="http://schemas.openxmlformats.org/officeDocument/2006/relationships/hyperlink" Target="https://scikit-learn.org/stable/modules/generated/sklearn.ensemble.RandomForestRegressor.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15.jfif"/><Relationship Id="rId1" Type="http://schemas.openxmlformats.org/officeDocument/2006/relationships/slideLayout" Target="../slideLayouts/slideLayout6.xml"/><Relationship Id="rId4" Type="http://schemas.openxmlformats.org/officeDocument/2006/relationships/image" Target="../media/image17.jfif"/></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solidFill>
                  <a:schemeClr val="bg1"/>
                </a:solidFill>
              </a:rPr>
              <a:t>Airline Ticket Price Prediction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699"/>
            <a:ext cx="3905542" cy="2920877"/>
          </a:xfrm>
        </p:spPr>
        <p:txBody>
          <a:bodyPr>
            <a:normAutofit fontScale="92500" lnSpcReduction="10000"/>
          </a:bodyPr>
          <a:lstStyle/>
          <a:p>
            <a:r>
              <a:rPr lang="en-US" dirty="0">
                <a:solidFill>
                  <a:schemeClr val="bg1">
                    <a:alpha val="60000"/>
                  </a:schemeClr>
                </a:solidFill>
              </a:rPr>
              <a:t>Presented by:</a:t>
            </a:r>
          </a:p>
          <a:p>
            <a:r>
              <a:rPr lang="en-US" dirty="0">
                <a:solidFill>
                  <a:schemeClr val="bg1">
                    <a:alpha val="60000"/>
                  </a:schemeClr>
                </a:solidFill>
              </a:rPr>
              <a:t>Nour Kamaly</a:t>
            </a:r>
          </a:p>
          <a:p>
            <a:r>
              <a:rPr lang="en-US" dirty="0" err="1">
                <a:solidFill>
                  <a:schemeClr val="bg1">
                    <a:alpha val="60000"/>
                  </a:schemeClr>
                </a:solidFill>
              </a:rPr>
              <a:t>Nourhan</a:t>
            </a:r>
            <a:r>
              <a:rPr lang="en-US" dirty="0">
                <a:solidFill>
                  <a:schemeClr val="bg1">
                    <a:alpha val="60000"/>
                  </a:schemeClr>
                </a:solidFill>
              </a:rPr>
              <a:t> </a:t>
            </a:r>
            <a:r>
              <a:rPr lang="en-US" dirty="0" err="1">
                <a:solidFill>
                  <a:schemeClr val="bg1">
                    <a:alpha val="60000"/>
                  </a:schemeClr>
                </a:solidFill>
              </a:rPr>
              <a:t>AbdelKarim</a:t>
            </a:r>
            <a:endParaRPr lang="en-US" dirty="0">
              <a:solidFill>
                <a:schemeClr val="bg1">
                  <a:alpha val="60000"/>
                </a:schemeClr>
              </a:solidFill>
            </a:endParaRPr>
          </a:p>
          <a:p>
            <a:r>
              <a:rPr lang="en-US" dirty="0">
                <a:solidFill>
                  <a:schemeClr val="bg1">
                    <a:alpha val="60000"/>
                  </a:schemeClr>
                </a:solidFill>
              </a:rPr>
              <a:t>Abdelrahman Sayed </a:t>
            </a:r>
          </a:p>
          <a:p>
            <a:r>
              <a:rPr lang="en-US" dirty="0">
                <a:solidFill>
                  <a:schemeClr val="bg1">
                    <a:alpha val="60000"/>
                  </a:schemeClr>
                </a:solidFill>
              </a:rPr>
              <a:t>Mohamed Nour</a:t>
            </a:r>
          </a:p>
          <a:p>
            <a:r>
              <a:rPr lang="en-US" dirty="0">
                <a:solidFill>
                  <a:schemeClr val="bg1">
                    <a:alpha val="60000"/>
                  </a:schemeClr>
                </a:solidFill>
              </a:rPr>
              <a:t>Ahmed </a:t>
            </a:r>
            <a:r>
              <a:rPr lang="en-US" dirty="0" err="1">
                <a:solidFill>
                  <a:schemeClr val="bg1">
                    <a:alpha val="60000"/>
                  </a:schemeClr>
                </a:solidFill>
              </a:rPr>
              <a:t>Samy</a:t>
            </a:r>
            <a:endParaRPr lang="en-US" dirty="0">
              <a:solidFill>
                <a:schemeClr val="bg1">
                  <a:alpha val="60000"/>
                </a:schemeClr>
              </a:solidFill>
            </a:endParaRP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2000" advTm="1092"/>
    </mc:Choice>
    <mc:Fallback xmlns="">
      <p:transition spd="slow" advTm="10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23BA-602D-ED39-5BED-E8DD94AB4C2D}"/>
              </a:ext>
            </a:extLst>
          </p:cNvPr>
          <p:cNvSpPr>
            <a:spLocks noGrp="1"/>
          </p:cNvSpPr>
          <p:nvPr>
            <p:ph type="title"/>
          </p:nvPr>
        </p:nvSpPr>
        <p:spPr/>
        <p:txBody>
          <a:bodyPr/>
          <a:lstStyle/>
          <a:p>
            <a:r>
              <a:rPr lang="en-US" dirty="0">
                <a:solidFill>
                  <a:schemeClr val="bg1"/>
                </a:solidFill>
              </a:rPr>
              <a:t>Techniques applied</a:t>
            </a:r>
          </a:p>
        </p:txBody>
      </p:sp>
      <p:sp>
        <p:nvSpPr>
          <p:cNvPr id="5" name="Text Placeholder 4">
            <a:extLst>
              <a:ext uri="{FF2B5EF4-FFF2-40B4-BE49-F238E27FC236}">
                <a16:creationId xmlns:a16="http://schemas.microsoft.com/office/drawing/2014/main" id="{04902BE8-4F73-B5FF-3BB6-20C3A82A83D2}"/>
              </a:ext>
            </a:extLst>
          </p:cNvPr>
          <p:cNvSpPr>
            <a:spLocks noGrp="1"/>
          </p:cNvSpPr>
          <p:nvPr>
            <p:ph type="body" sz="quarter" idx="3"/>
          </p:nvPr>
        </p:nvSpPr>
        <p:spPr>
          <a:xfrm>
            <a:off x="6204745" y="-688629"/>
            <a:ext cx="5436392" cy="535354"/>
          </a:xfrm>
        </p:spPr>
        <p:txBody>
          <a:bodyPr/>
          <a:lstStyle/>
          <a:p>
            <a:endParaRPr lang="en-US" dirty="0"/>
          </a:p>
        </p:txBody>
      </p:sp>
      <p:sp>
        <p:nvSpPr>
          <p:cNvPr id="7" name="Date Placeholder 6">
            <a:extLst>
              <a:ext uri="{FF2B5EF4-FFF2-40B4-BE49-F238E27FC236}">
                <a16:creationId xmlns:a16="http://schemas.microsoft.com/office/drawing/2014/main" id="{20BF4587-BA20-5B9B-3D1F-628CF230A7D7}"/>
              </a:ext>
            </a:extLst>
          </p:cNvPr>
          <p:cNvSpPr>
            <a:spLocks noGrp="1"/>
          </p:cNvSpPr>
          <p:nvPr>
            <p:ph type="dt" sz="half" idx="10"/>
          </p:nvPr>
        </p:nvSpPr>
        <p:spPr/>
        <p:txBody>
          <a:bodyPr/>
          <a:lstStyle/>
          <a:p>
            <a:r>
              <a:rPr lang="en-US" dirty="0">
                <a:solidFill>
                  <a:schemeClr val="bg1">
                    <a:alpha val="80000"/>
                  </a:schemeClr>
                </a:solidFill>
              </a:rPr>
              <a:t>Wednesday, June 8, 2022</a:t>
            </a:r>
          </a:p>
        </p:txBody>
      </p:sp>
      <p:sp>
        <p:nvSpPr>
          <p:cNvPr id="9" name="Slide Number Placeholder 8">
            <a:extLst>
              <a:ext uri="{FF2B5EF4-FFF2-40B4-BE49-F238E27FC236}">
                <a16:creationId xmlns:a16="http://schemas.microsoft.com/office/drawing/2014/main" id="{7BFD728A-439F-4ADC-F9D2-30A90B64894A}"/>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10" name="TextBox 9">
            <a:extLst>
              <a:ext uri="{FF2B5EF4-FFF2-40B4-BE49-F238E27FC236}">
                <a16:creationId xmlns:a16="http://schemas.microsoft.com/office/drawing/2014/main" id="{57673614-724D-1888-DC19-5A51797576D3}"/>
              </a:ext>
            </a:extLst>
          </p:cNvPr>
          <p:cNvSpPr txBox="1"/>
          <p:nvPr/>
        </p:nvSpPr>
        <p:spPr>
          <a:xfrm>
            <a:off x="599441" y="1343025"/>
            <a:ext cx="10601959" cy="4678204"/>
          </a:xfrm>
          <a:prstGeom prst="rect">
            <a:avLst/>
          </a:prstGeom>
          <a:noFill/>
        </p:spPr>
        <p:txBody>
          <a:bodyPr wrap="square" rtlCol="0">
            <a:spAutoFit/>
          </a:bodyPr>
          <a:lstStyle/>
          <a:p>
            <a:pPr marL="342900" indent="-342900">
              <a:buAutoNum type="arabicPeriod"/>
            </a:pPr>
            <a:r>
              <a:rPr lang="en-US" sz="2800" dirty="0">
                <a:solidFill>
                  <a:schemeClr val="bg1"/>
                </a:solidFill>
              </a:rPr>
              <a:t>Sorting the data from the oldest to the newest and by the flight hour and minute to avoid data leakage when splitting the data into a training and validation set</a:t>
            </a:r>
          </a:p>
          <a:p>
            <a:pPr marL="342900" indent="-342900">
              <a:buAutoNum type="arabicPeriod"/>
            </a:pPr>
            <a:r>
              <a:rPr lang="en-US" sz="2800" dirty="0">
                <a:solidFill>
                  <a:schemeClr val="bg1"/>
                </a:solidFill>
              </a:rPr>
              <a:t>Extracting day name of flight, the day and the month from the date</a:t>
            </a:r>
          </a:p>
          <a:p>
            <a:pPr marL="342900" indent="-342900">
              <a:buAutoNum type="arabicPeriod" startAt="3"/>
            </a:pPr>
            <a:r>
              <a:rPr lang="en-US" sz="2800" dirty="0">
                <a:solidFill>
                  <a:schemeClr val="bg1"/>
                </a:solidFill>
              </a:rPr>
              <a:t>Creating a feature balance between airline categories </a:t>
            </a:r>
          </a:p>
          <a:p>
            <a:pPr marL="342900" indent="-342900">
              <a:buAutoNum type="arabicPeriod" startAt="3"/>
            </a:pPr>
            <a:r>
              <a:rPr lang="en-US" sz="2800" dirty="0">
                <a:solidFill>
                  <a:schemeClr val="bg1"/>
                </a:solidFill>
              </a:rPr>
              <a:t>Extracting the distance between the source and the destination</a:t>
            </a:r>
          </a:p>
          <a:p>
            <a:pPr marL="342900" indent="-342900">
              <a:buAutoNum type="arabicPeriod" startAt="3"/>
            </a:pPr>
            <a:r>
              <a:rPr lang="en-US" sz="2800" dirty="0">
                <a:solidFill>
                  <a:schemeClr val="bg1"/>
                </a:solidFill>
              </a:rPr>
              <a:t>Removing the outliers from the price using the interquartile range (statistical method)</a:t>
            </a:r>
          </a:p>
          <a:p>
            <a:pPr marL="342900" indent="-342900">
              <a:buAutoNum type="arabicPeriod" startAt="3"/>
            </a:pPr>
            <a:r>
              <a:rPr lang="en-US" sz="2800" dirty="0">
                <a:solidFill>
                  <a:schemeClr val="bg1"/>
                </a:solidFill>
              </a:rPr>
              <a:t>Selecting the features using p value (probabilistic method)</a:t>
            </a:r>
          </a:p>
          <a:p>
            <a:pPr marL="342900" indent="-342900">
              <a:buAutoNum type="arabicPeriod" startAt="3"/>
            </a:pPr>
            <a:r>
              <a:rPr lang="en-US" sz="2800" dirty="0">
                <a:solidFill>
                  <a:schemeClr val="bg1"/>
                </a:solidFill>
              </a:rPr>
              <a:t>Data transformation using the discrete cosine transform</a:t>
            </a:r>
          </a:p>
          <a:p>
            <a:endParaRPr lang="en-US" dirty="0"/>
          </a:p>
        </p:txBody>
      </p:sp>
    </p:spTree>
    <p:extLst>
      <p:ext uri="{BB962C8B-B14F-4D97-AF65-F5344CB8AC3E}">
        <p14:creationId xmlns:p14="http://schemas.microsoft.com/office/powerpoint/2010/main" val="34887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2"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EC2F64-8F06-4CEE-9EA2-76D0D21247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232" y="437141"/>
            <a:ext cx="631474" cy="634502"/>
            <a:chOff x="-61232" y="437141"/>
            <a:chExt cx="631474" cy="634502"/>
          </a:xfrm>
        </p:grpSpPr>
        <p:sp>
          <p:nvSpPr>
            <p:cNvPr id="30" name="Freeform: Shape 29">
              <a:extLst>
                <a:ext uri="{FF2B5EF4-FFF2-40B4-BE49-F238E27FC236}">
                  <a16:creationId xmlns:a16="http://schemas.microsoft.com/office/drawing/2014/main" id="{C090B7B3-EF52-4999-A926-D35E4F0C3E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705" y="375204"/>
              <a:ext cx="507599" cy="631474"/>
            </a:xfrm>
            <a:custGeom>
              <a:avLst/>
              <a:gdLst>
                <a:gd name="connsiteX0" fmla="*/ 237599 w 507599"/>
                <a:gd name="connsiteY0" fmla="*/ 0 h 631474"/>
                <a:gd name="connsiteX1" fmla="*/ 499786 w 507599"/>
                <a:gd name="connsiteY1" fmla="*/ 465517 h 631474"/>
                <a:gd name="connsiteX2" fmla="*/ 502114 w 507599"/>
                <a:gd name="connsiteY2" fmla="*/ 469267 h 631474"/>
                <a:gd name="connsiteX3" fmla="*/ 507599 w 507599"/>
                <a:gd name="connsiteY3" fmla="*/ 496474 h 631474"/>
                <a:gd name="connsiteX4" fmla="*/ 237599 w 507599"/>
                <a:gd name="connsiteY4" fmla="*/ 631474 h 631474"/>
                <a:gd name="connsiteX5" fmla="*/ 206472 w 507599"/>
                <a:gd name="connsiteY5" fmla="*/ 628332 h 631474"/>
                <a:gd name="connsiteX6" fmla="*/ 0 w 507599"/>
                <a:gd name="connsiteY6" fmla="*/ 421860 h 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599" h="631474">
                  <a:moveTo>
                    <a:pt x="237599" y="0"/>
                  </a:moveTo>
                  <a:lnTo>
                    <a:pt x="499786" y="465517"/>
                  </a:lnTo>
                  <a:lnTo>
                    <a:pt x="502114" y="469267"/>
                  </a:lnTo>
                  <a:cubicBezTo>
                    <a:pt x="505711" y="478055"/>
                    <a:pt x="507599" y="487154"/>
                    <a:pt x="507599" y="496474"/>
                  </a:cubicBezTo>
                  <a:cubicBezTo>
                    <a:pt x="507599" y="571032"/>
                    <a:pt x="386716" y="631474"/>
                    <a:pt x="237599" y="631474"/>
                  </a:cubicBezTo>
                  <a:lnTo>
                    <a:pt x="206472" y="628332"/>
                  </a:lnTo>
                  <a:lnTo>
                    <a:pt x="0" y="42186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B6552C80-AED0-4927-9F36-CD15EC9C4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6132" y="570168"/>
              <a:ext cx="270000" cy="501475"/>
            </a:xfrm>
            <a:custGeom>
              <a:avLst/>
              <a:gdLst>
                <a:gd name="connsiteX0" fmla="*/ 66509 w 270000"/>
                <a:gd name="connsiteY0" fmla="*/ 501475 h 501475"/>
                <a:gd name="connsiteX1" fmla="*/ 59520 w 270000"/>
                <a:gd name="connsiteY1" fmla="*/ 493888 h 501475"/>
                <a:gd name="connsiteX2" fmla="*/ 0 w 270000"/>
                <a:gd name="connsiteY2" fmla="*/ 270000 h 501475"/>
                <a:gd name="connsiteX3" fmla="*/ 135000 w 270000"/>
                <a:gd name="connsiteY3" fmla="*/ 0 h 501475"/>
                <a:gd name="connsiteX4" fmla="*/ 270000 w 270000"/>
                <a:gd name="connsiteY4" fmla="*/ 270000 h 501475"/>
                <a:gd name="connsiteX5" fmla="*/ 266858 w 270000"/>
                <a:gd name="connsiteY5" fmla="*/ 301126 h 501475"/>
                <a:gd name="connsiteX6" fmla="*/ 144422 w 270000"/>
                <a:gd name="connsiteY6" fmla="*/ 423562 h 50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0" h="501475">
                  <a:moveTo>
                    <a:pt x="66509" y="501475"/>
                  </a:moveTo>
                  <a:lnTo>
                    <a:pt x="59520" y="493888"/>
                  </a:lnTo>
                  <a:cubicBezTo>
                    <a:pt x="23610" y="445367"/>
                    <a:pt x="0" y="363198"/>
                    <a:pt x="0" y="270000"/>
                  </a:cubicBezTo>
                  <a:cubicBezTo>
                    <a:pt x="0" y="120883"/>
                    <a:pt x="60442" y="0"/>
                    <a:pt x="135000" y="0"/>
                  </a:cubicBezTo>
                  <a:cubicBezTo>
                    <a:pt x="209558" y="0"/>
                    <a:pt x="270000" y="120883"/>
                    <a:pt x="270000" y="270000"/>
                  </a:cubicBezTo>
                  <a:lnTo>
                    <a:pt x="266858" y="301126"/>
                  </a:lnTo>
                  <a:lnTo>
                    <a:pt x="144422" y="423562"/>
                  </a:lnTo>
                  <a:close/>
                </a:path>
              </a:pathLst>
            </a:cu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523505" y="159557"/>
            <a:ext cx="3565524" cy="3035785"/>
          </a:xfrm>
        </p:spPr>
        <p:txBody>
          <a:bodyPr vert="horz" wrap="square" lIns="0" tIns="0" rIns="0" bIns="0" rtlCol="0" anchor="b" anchorCtr="0">
            <a:normAutofit/>
          </a:bodyPr>
          <a:lstStyle/>
          <a:p>
            <a:pPr>
              <a:lnSpc>
                <a:spcPct val="100000"/>
              </a:lnSpc>
            </a:pPr>
            <a:r>
              <a:rPr lang="en-US" sz="4800" dirty="0"/>
              <a:t>The plot of time and the ticket price</a:t>
            </a:r>
          </a:p>
        </p:txBody>
      </p:sp>
      <p:sp>
        <p:nvSpPr>
          <p:cNvPr id="33" name="Oval 32">
            <a:extLst>
              <a:ext uri="{FF2B5EF4-FFF2-40B4-BE49-F238E27FC236}">
                <a16:creationId xmlns:a16="http://schemas.microsoft.com/office/drawing/2014/main" id="{F77FE770-280D-4DDD-96A8-7FD8E9BC3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6566" y="91366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icture containing chart&#10;&#10;Description automatically generated">
            <a:extLst>
              <a:ext uri="{FF2B5EF4-FFF2-40B4-BE49-F238E27FC236}">
                <a16:creationId xmlns:a16="http://schemas.microsoft.com/office/drawing/2014/main" id="{7DBF0867-2047-C259-65BF-2559FFF4D893}"/>
              </a:ext>
            </a:extLst>
          </p:cNvPr>
          <p:cNvPicPr>
            <a:picLocks noChangeAspect="1"/>
          </p:cNvPicPr>
          <p:nvPr/>
        </p:nvPicPr>
        <p:blipFill>
          <a:blip r:embed="rId2"/>
          <a:stretch>
            <a:fillRect/>
          </a:stretch>
        </p:blipFill>
        <p:spPr>
          <a:xfrm>
            <a:off x="5366326" y="261548"/>
            <a:ext cx="5939965" cy="2750850"/>
          </a:xfrm>
          <a:custGeom>
            <a:avLst/>
            <a:gdLst/>
            <a:ahLst/>
            <a:cxnLst/>
            <a:rect l="l" t="t" r="r" b="b"/>
            <a:pathLst>
              <a:path w="7090239" h="2734921">
                <a:moveTo>
                  <a:pt x="0" y="0"/>
                </a:moveTo>
                <a:lnTo>
                  <a:pt x="7090239" y="0"/>
                </a:lnTo>
                <a:lnTo>
                  <a:pt x="7090239" y="2734921"/>
                </a:lnTo>
                <a:lnTo>
                  <a:pt x="0" y="2734921"/>
                </a:lnTo>
                <a:close/>
              </a:path>
            </a:pathLst>
          </a:custGeom>
        </p:spPr>
      </p:pic>
      <p:pic>
        <p:nvPicPr>
          <p:cNvPr id="10" name="Picture 9" descr="Chart, bar chart&#10;&#10;Description automatically generated">
            <a:extLst>
              <a:ext uri="{FF2B5EF4-FFF2-40B4-BE49-F238E27FC236}">
                <a16:creationId xmlns:a16="http://schemas.microsoft.com/office/drawing/2014/main" id="{9D973CB2-1A63-8554-CC98-45BCD740686D}"/>
              </a:ext>
            </a:extLst>
          </p:cNvPr>
          <p:cNvPicPr>
            <a:picLocks noChangeAspect="1"/>
          </p:cNvPicPr>
          <p:nvPr/>
        </p:nvPicPr>
        <p:blipFill>
          <a:blip r:embed="rId3"/>
          <a:stretch>
            <a:fillRect/>
          </a:stretch>
        </p:blipFill>
        <p:spPr>
          <a:xfrm>
            <a:off x="324088" y="3652977"/>
            <a:ext cx="11317045" cy="2773457"/>
          </a:xfrm>
          <a:custGeom>
            <a:avLst/>
            <a:gdLst/>
            <a:ahLst/>
            <a:cxnLst/>
            <a:rect l="l" t="t" r="r" b="b"/>
            <a:pathLst>
              <a:path w="7090239" h="2734921">
                <a:moveTo>
                  <a:pt x="0" y="0"/>
                </a:moveTo>
                <a:lnTo>
                  <a:pt x="7090239" y="0"/>
                </a:lnTo>
                <a:lnTo>
                  <a:pt x="7090239" y="2734921"/>
                </a:lnTo>
                <a:lnTo>
                  <a:pt x="0" y="2734921"/>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5143"/>
            <a:ext cx="2628900" cy="153888"/>
          </a:xfrm>
        </p:spPr>
        <p:txBody>
          <a:bodyPr vert="horz" wrap="square" lIns="0" tIns="0" rIns="0" bIns="0" rtlCol="0" anchor="ctr">
            <a:normAutofit/>
          </a:bodyPr>
          <a:lstStyle/>
          <a:p>
            <a:r>
              <a:rPr lang="en-US" dirty="0"/>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endParaRPr lang="en-US" kern="1200" dirty="0">
              <a:solidFill>
                <a:schemeClr val="tx1">
                  <a:alpha val="80000"/>
                </a:schemeClr>
              </a:solidFill>
              <a:latin typeface="+mn-lt"/>
              <a:ea typeface="+mn-ea"/>
              <a:cs typeface="+mn-cs"/>
            </a:endParaRPr>
          </a:p>
        </p:txBody>
      </p:sp>
      <p:sp>
        <p:nvSpPr>
          <p:cNvPr id="35" name="Freeform: Shape 34">
            <a:extLst>
              <a:ext uri="{FF2B5EF4-FFF2-40B4-BE49-F238E27FC236}">
                <a16:creationId xmlns:a16="http://schemas.microsoft.com/office/drawing/2014/main" id="{63437291-597B-452C-9CD1-AAA2D823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8914626" y="5988981"/>
            <a:ext cx="1564187" cy="926985"/>
          </a:xfrm>
          <a:custGeom>
            <a:avLst/>
            <a:gdLst>
              <a:gd name="connsiteX0" fmla="*/ 1292680 w 1564187"/>
              <a:gd name="connsiteY0" fmla="*/ 271508 h 926985"/>
              <a:gd name="connsiteX1" fmla="*/ 1564187 w 1564187"/>
              <a:gd name="connsiteY1" fmla="*/ 926985 h 926985"/>
              <a:gd name="connsiteX2" fmla="*/ 1100694 w 1564187"/>
              <a:gd name="connsiteY2" fmla="*/ 926985 h 926985"/>
              <a:gd name="connsiteX3" fmla="*/ 637203 w 1564187"/>
              <a:gd name="connsiteY3" fmla="*/ 463493 h 926985"/>
              <a:gd name="connsiteX4" fmla="*/ 378060 w 1564187"/>
              <a:gd name="connsiteY4" fmla="*/ 542650 h 926985"/>
              <a:gd name="connsiteX5" fmla="*/ 328577 w 1564187"/>
              <a:gd name="connsiteY5" fmla="*/ 583476 h 926985"/>
              <a:gd name="connsiteX6" fmla="*/ 0 w 1564187"/>
              <a:gd name="connsiteY6" fmla="*/ 254899 h 926985"/>
              <a:gd name="connsiteX7" fmla="*/ 47554 w 1564187"/>
              <a:gd name="connsiteY7" fmla="*/ 211679 h 926985"/>
              <a:gd name="connsiteX8" fmla="*/ 637203 w 1564187"/>
              <a:gd name="connsiteY8" fmla="*/ 0 h 926985"/>
              <a:gd name="connsiteX9" fmla="*/ 1292680 w 1564187"/>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187" h="926985">
                <a:moveTo>
                  <a:pt x="1292680" y="271508"/>
                </a:moveTo>
                <a:cubicBezTo>
                  <a:pt x="1460431" y="439259"/>
                  <a:pt x="1564187" y="671005"/>
                  <a:pt x="1564187" y="926985"/>
                </a:cubicBezTo>
                <a:lnTo>
                  <a:pt x="1100694" y="926985"/>
                </a:lnTo>
                <a:cubicBezTo>
                  <a:pt x="1100694" y="671005"/>
                  <a:pt x="893182" y="463493"/>
                  <a:pt x="637203" y="463493"/>
                </a:cubicBezTo>
                <a:cubicBezTo>
                  <a:pt x="541210" y="463493"/>
                  <a:pt x="452034" y="492674"/>
                  <a:pt x="378060" y="542650"/>
                </a:cubicBezTo>
                <a:lnTo>
                  <a:pt x="328577" y="583476"/>
                </a:lnTo>
                <a:lnTo>
                  <a:pt x="0" y="254899"/>
                </a:lnTo>
                <a:lnTo>
                  <a:pt x="47554" y="211679"/>
                </a:lnTo>
                <a:cubicBezTo>
                  <a:pt x="207792" y="79438"/>
                  <a:pt x="413221" y="0"/>
                  <a:pt x="637203" y="0"/>
                </a:cubicBezTo>
                <a:cubicBezTo>
                  <a:pt x="893182" y="0"/>
                  <a:pt x="1124928" y="103757"/>
                  <a:pt x="1292680"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37" name="Freeform: Shape 36">
            <a:extLst>
              <a:ext uri="{FF2B5EF4-FFF2-40B4-BE49-F238E27FC236}">
                <a16:creationId xmlns:a16="http://schemas.microsoft.com/office/drawing/2014/main" id="{CF07E0C9-4EB6-4A7B-809B-0C5C5E213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9006442" y="5981236"/>
            <a:ext cx="1534673" cy="1042921"/>
          </a:xfrm>
          <a:custGeom>
            <a:avLst/>
            <a:gdLst>
              <a:gd name="connsiteX0" fmla="*/ 1197337 w 1534673"/>
              <a:gd name="connsiteY0" fmla="*/ 238153 h 1042921"/>
              <a:gd name="connsiteX1" fmla="*/ 1534673 w 1534673"/>
              <a:gd name="connsiteY1" fmla="*/ 1042921 h 1042921"/>
              <a:gd name="connsiteX2" fmla="*/ 1071180 w 1534673"/>
              <a:gd name="connsiteY2" fmla="*/ 1042921 h 1042921"/>
              <a:gd name="connsiteX3" fmla="*/ 607688 w 1534673"/>
              <a:gd name="connsiteY3" fmla="*/ 521461 h 1042921"/>
              <a:gd name="connsiteX4" fmla="*/ 427277 w 1534673"/>
              <a:gd name="connsiteY4" fmla="*/ 562440 h 1042921"/>
              <a:gd name="connsiteX5" fmla="*/ 351882 w 1534673"/>
              <a:gd name="connsiteY5" fmla="*/ 608481 h 1042921"/>
              <a:gd name="connsiteX6" fmla="*/ 0 w 1534673"/>
              <a:gd name="connsiteY6" fmla="*/ 256600 h 1042921"/>
              <a:gd name="connsiteX7" fmla="*/ 18040 w 1534673"/>
              <a:gd name="connsiteY7" fmla="*/ 238152 h 1042921"/>
              <a:gd name="connsiteX8" fmla="*/ 607688 w 1534673"/>
              <a:gd name="connsiteY8" fmla="*/ 0 h 1042921"/>
              <a:gd name="connsiteX9" fmla="*/ 1197337 w 1534673"/>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673" h="1042921">
                <a:moveTo>
                  <a:pt x="1197337" y="238153"/>
                </a:moveTo>
                <a:cubicBezTo>
                  <a:pt x="1403356" y="429440"/>
                  <a:pt x="1534673" y="718927"/>
                  <a:pt x="1534673" y="1042921"/>
                </a:cubicBezTo>
                <a:lnTo>
                  <a:pt x="1071180" y="1042921"/>
                </a:lnTo>
                <a:cubicBezTo>
                  <a:pt x="1071180" y="754926"/>
                  <a:pt x="863668" y="521461"/>
                  <a:pt x="607688" y="521461"/>
                </a:cubicBezTo>
                <a:cubicBezTo>
                  <a:pt x="543694" y="521461"/>
                  <a:pt x="482728" y="536052"/>
                  <a:pt x="427277" y="562440"/>
                </a:cubicBezTo>
                <a:lnTo>
                  <a:pt x="351882" y="608481"/>
                </a:lnTo>
                <a:lnTo>
                  <a:pt x="0" y="256600"/>
                </a:lnTo>
                <a:lnTo>
                  <a:pt x="18040" y="238152"/>
                </a:lnTo>
                <a:cubicBezTo>
                  <a:pt x="178278" y="89374"/>
                  <a:pt x="383706" y="0"/>
                  <a:pt x="607688" y="0"/>
                </a:cubicBezTo>
                <a:cubicBezTo>
                  <a:pt x="831670" y="0"/>
                  <a:pt x="1037099" y="89374"/>
                  <a:pt x="1197337"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9" name="Oval 38">
            <a:extLst>
              <a:ext uri="{FF2B5EF4-FFF2-40B4-BE49-F238E27FC236}">
                <a16:creationId xmlns:a16="http://schemas.microsoft.com/office/drawing/2014/main" id="{6D5AEBCB-3691-4336-A5FB-0B0991ADA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0438" y="616032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12775415" y="2956264"/>
            <a:ext cx="558846" cy="1456674"/>
          </a:xfrm>
        </p:spPr>
        <p:txBody>
          <a:bodyPr/>
          <a:lstStyle/>
          <a:p>
            <a:endParaRPr lang="en-US" dirty="0"/>
          </a:p>
        </p:txBody>
      </p:sp>
    </p:spTree>
    <p:extLst>
      <p:ext uri="{BB962C8B-B14F-4D97-AF65-F5344CB8AC3E}">
        <p14:creationId xmlns:p14="http://schemas.microsoft.com/office/powerpoint/2010/main" val="48348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388842" y="182880"/>
            <a:ext cx="8281987" cy="1253041"/>
          </a:xfrm>
          <a:solidFill>
            <a:schemeClr val="tx1"/>
          </a:solidFill>
        </p:spPr>
        <p:txBody>
          <a:bodyPr/>
          <a:lstStyle/>
          <a:p>
            <a:r>
              <a:rPr lang="en-US" dirty="0">
                <a:solidFill>
                  <a:schemeClr val="bg1"/>
                </a:solidFill>
              </a:rPr>
              <a:t>Fourier Transform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4" name="Picture Placeholder 3">
            <a:extLst>
              <a:ext uri="{FF2B5EF4-FFF2-40B4-BE49-F238E27FC236}">
                <a16:creationId xmlns:a16="http://schemas.microsoft.com/office/drawing/2014/main" id="{2A3CF975-9331-BB05-D2B0-1BD6E8AB92CA}"/>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46244D80-8F6D-F878-EA5E-FD97BE901B86}"/>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0636B9A9-D84D-F71C-E869-B6432599B2C2}"/>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D4FACC41-242F-A0D0-0AF0-289D4E1287BA}"/>
              </a:ext>
            </a:extLst>
          </p:cNvPr>
          <p:cNvSpPr>
            <a:spLocks noGrp="1"/>
          </p:cNvSpPr>
          <p:nvPr>
            <p:ph type="pic" sz="quarter" idx="16"/>
          </p:nvPr>
        </p:nvSpPr>
        <p:spPr/>
      </p:sp>
      <p:pic>
        <p:nvPicPr>
          <p:cNvPr id="16" name="fourier transform">
            <a:hlinkClick r:id="" action="ppaction://media"/>
            <a:extLst>
              <a:ext uri="{FF2B5EF4-FFF2-40B4-BE49-F238E27FC236}">
                <a16:creationId xmlns:a16="http://schemas.microsoft.com/office/drawing/2014/main" id="{3CC56AB1-68C4-33A3-05BE-5174A2A6D8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8842" y="851794"/>
            <a:ext cx="11414316" cy="5859262"/>
          </a:xfrm>
          <a:prstGeom prst="rect">
            <a:avLst/>
          </a:prstGeom>
        </p:spPr>
      </p:pic>
    </p:spTree>
    <p:extLst>
      <p:ext uri="{BB962C8B-B14F-4D97-AF65-F5344CB8AC3E}">
        <p14:creationId xmlns:p14="http://schemas.microsoft.com/office/powerpoint/2010/main" val="404284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8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Modeling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130378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tx1"/>
          </a:solidFill>
        </p:spPr>
        <p:txBody>
          <a:bodyPr>
            <a:normAutofit/>
          </a:bodyPr>
          <a:lstStyle/>
          <a:p>
            <a:r>
              <a:rPr lang="en-US" sz="6000" dirty="0">
                <a:solidFill>
                  <a:schemeClr val="bg1"/>
                </a:solidFill>
              </a:rPr>
              <a:t>Models used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 name="TextBox 1">
            <a:extLst>
              <a:ext uri="{FF2B5EF4-FFF2-40B4-BE49-F238E27FC236}">
                <a16:creationId xmlns:a16="http://schemas.microsoft.com/office/drawing/2014/main" id="{94C48FAD-F575-06A2-FAF2-A726F2B658A0}"/>
              </a:ext>
            </a:extLst>
          </p:cNvPr>
          <p:cNvSpPr txBox="1"/>
          <p:nvPr/>
        </p:nvSpPr>
        <p:spPr>
          <a:xfrm>
            <a:off x="495881" y="1766352"/>
            <a:ext cx="11152532" cy="3170099"/>
          </a:xfrm>
          <a:prstGeom prst="rect">
            <a:avLst/>
          </a:prstGeom>
          <a:noFill/>
        </p:spPr>
        <p:txBody>
          <a:bodyPr wrap="square" rtlCol="0">
            <a:spAutoFit/>
          </a:bodyPr>
          <a:lstStyle/>
          <a:p>
            <a:pPr algn="l">
              <a:buFont typeface="+mj-lt"/>
              <a:buAutoNum type="arabicPeriod"/>
            </a:pPr>
            <a:r>
              <a:rPr lang="en-US" sz="2600" b="0" i="0" dirty="0" err="1">
                <a:solidFill>
                  <a:schemeClr val="bg1"/>
                </a:solidFill>
                <a:effectLst/>
                <a:latin typeface="-apple-system"/>
              </a:rPr>
              <a:t>eXtreme</a:t>
            </a:r>
            <a:r>
              <a:rPr lang="en-US" sz="2600" b="0" i="0" dirty="0">
                <a:solidFill>
                  <a:schemeClr val="bg1"/>
                </a:solidFill>
                <a:effectLst/>
                <a:latin typeface="-apple-system"/>
              </a:rPr>
              <a:t> Gradient Boosting Regressor                8. Bagging Regressor</a:t>
            </a:r>
          </a:p>
          <a:p>
            <a:pPr algn="l">
              <a:buFont typeface="+mj-lt"/>
              <a:buAutoNum type="arabicPeriod"/>
            </a:pPr>
            <a:r>
              <a:rPr lang="en-US" sz="2600" b="0" i="0" dirty="0">
                <a:solidFill>
                  <a:schemeClr val="bg1"/>
                </a:solidFill>
                <a:effectLst/>
                <a:latin typeface="-apple-system"/>
              </a:rPr>
              <a:t>Poisson Regressor                                                   9. Decision Tree Regressor</a:t>
            </a:r>
          </a:p>
          <a:p>
            <a:pPr algn="l">
              <a:buFont typeface="+mj-lt"/>
              <a:buAutoNum type="arabicPeriod"/>
            </a:pPr>
            <a:r>
              <a:rPr lang="en-US" sz="2600" b="0" i="0" dirty="0">
                <a:solidFill>
                  <a:schemeClr val="bg1"/>
                </a:solidFill>
                <a:effectLst/>
                <a:latin typeface="-apple-system"/>
              </a:rPr>
              <a:t>Histogram Gradient Boosting Regressor             10. Random Forest  </a:t>
            </a:r>
          </a:p>
          <a:p>
            <a:pPr algn="l">
              <a:buFont typeface="+mj-lt"/>
              <a:buAutoNum type="arabicPeriod"/>
            </a:pPr>
            <a:r>
              <a:rPr lang="en-US" sz="2600" b="0" i="0" dirty="0">
                <a:solidFill>
                  <a:schemeClr val="bg1"/>
                </a:solidFill>
                <a:effectLst/>
                <a:latin typeface="-apple-system"/>
              </a:rPr>
              <a:t>Linear Regression                                                    11. Bagging Ensembl</a:t>
            </a:r>
            <a:r>
              <a:rPr lang="en-US" sz="2600" dirty="0">
                <a:solidFill>
                  <a:schemeClr val="bg1"/>
                </a:solidFill>
                <a:latin typeface="-apple-system"/>
              </a:rPr>
              <a:t>e Learner</a:t>
            </a:r>
            <a:endParaRPr lang="en-US" sz="2600" b="0" i="0" dirty="0">
              <a:solidFill>
                <a:schemeClr val="bg1"/>
              </a:solidFill>
              <a:effectLst/>
              <a:latin typeface="-apple-system"/>
            </a:endParaRPr>
          </a:p>
          <a:p>
            <a:pPr algn="l">
              <a:buFont typeface="+mj-lt"/>
              <a:buAutoNum type="arabicPeriod"/>
            </a:pPr>
            <a:r>
              <a:rPr lang="en-US" sz="2600" b="0" i="0" dirty="0">
                <a:solidFill>
                  <a:schemeClr val="bg1"/>
                </a:solidFill>
                <a:effectLst/>
                <a:latin typeface="-apple-system"/>
              </a:rPr>
              <a:t>Light Gradient Boosting Machine Regressor</a:t>
            </a:r>
          </a:p>
          <a:p>
            <a:pPr algn="l">
              <a:buFont typeface="+mj-lt"/>
              <a:buAutoNum type="arabicPeriod"/>
            </a:pPr>
            <a:r>
              <a:rPr lang="en-US" sz="2600" b="0" i="0" dirty="0">
                <a:solidFill>
                  <a:schemeClr val="bg1"/>
                </a:solidFill>
                <a:effectLst/>
                <a:latin typeface="-apple-system"/>
              </a:rPr>
              <a:t>Gradient Boosting Regressor</a:t>
            </a:r>
          </a:p>
          <a:p>
            <a:pPr algn="l">
              <a:buFont typeface="+mj-lt"/>
              <a:buAutoNum type="arabicPeriod"/>
            </a:pPr>
            <a:r>
              <a:rPr lang="en-US" sz="2600" b="0" i="0" dirty="0">
                <a:solidFill>
                  <a:schemeClr val="bg1"/>
                </a:solidFill>
                <a:effectLst/>
                <a:latin typeface="-apple-system"/>
              </a:rPr>
              <a:t>Extra Tree Regressor</a:t>
            </a:r>
          </a:p>
          <a:p>
            <a:endParaRPr lang="en-US" dirty="0"/>
          </a:p>
        </p:txBody>
      </p:sp>
    </p:spTree>
    <p:extLst>
      <p:ext uri="{BB962C8B-B14F-4D97-AF65-F5344CB8AC3E}">
        <p14:creationId xmlns:p14="http://schemas.microsoft.com/office/powerpoint/2010/main" val="125328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5"/>
            <a:ext cx="11091600" cy="1332000"/>
          </a:xfrm>
        </p:spPr>
        <p:txBody>
          <a:bodyPr/>
          <a:lstStyle/>
          <a:p>
            <a:r>
              <a:rPr lang="en-US" sz="5400" dirty="0"/>
              <a:t>Models</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291364372"/>
              </p:ext>
            </p:extLst>
          </p:nvPr>
        </p:nvGraphicFramePr>
        <p:xfrm>
          <a:off x="230819" y="1660125"/>
          <a:ext cx="6770022" cy="4261285"/>
        </p:xfrm>
        <a:graphic>
          <a:graphicData uri="http://schemas.openxmlformats.org/drawingml/2006/table">
            <a:tbl>
              <a:tblPr firstRow="1" bandRow="1">
                <a:tableStyleId>{7DF18680-E054-41AD-8BC1-D1AEF772440D}</a:tableStyleId>
              </a:tblPr>
              <a:tblGrid>
                <a:gridCol w="2333912">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tblGrid>
              <a:tr h="852257">
                <a:tc>
                  <a:txBody>
                    <a:bodyPr/>
                    <a:lstStyle/>
                    <a:p>
                      <a:pPr algn="ctr"/>
                      <a:r>
                        <a:rPr lang="en-US" dirty="0">
                          <a:solidFill>
                            <a:schemeClr val="bg1"/>
                          </a:solidFill>
                        </a:rPr>
                        <a:t>Model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dirty="0">
                          <a:solidFill>
                            <a:schemeClr val="bg1"/>
                          </a:solidFill>
                        </a:rPr>
                        <a:t>Training Score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dirty="0">
                          <a:solidFill>
                            <a:schemeClr val="bg1"/>
                          </a:solidFill>
                        </a:rPr>
                        <a:t>Testing Score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193002138"/>
                  </a:ext>
                </a:extLst>
              </a:tr>
              <a:tr h="852257">
                <a:tc>
                  <a:txBody>
                    <a:bodyPr/>
                    <a:lstStyle/>
                    <a:p>
                      <a:pPr algn="ctr"/>
                      <a:r>
                        <a:rPr lang="en-US" dirty="0">
                          <a:solidFill>
                            <a:schemeClr val="bg1"/>
                          </a:solidFill>
                        </a:rPr>
                        <a:t>Random Forest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0.9799</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0.9803</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22611538"/>
                  </a:ext>
                </a:extLst>
              </a:tr>
              <a:tr h="852257">
                <a:tc>
                  <a:txBody>
                    <a:bodyPr/>
                    <a:lstStyle/>
                    <a:p>
                      <a:pPr algn="ctr"/>
                      <a:r>
                        <a:rPr lang="en-US" dirty="0">
                          <a:solidFill>
                            <a:schemeClr val="bg1"/>
                          </a:solidFill>
                        </a:rPr>
                        <a:t>Bagging Regressor </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0.9791</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0.9797</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80915798"/>
                  </a:ext>
                </a:extLst>
              </a:tr>
              <a:tr h="852257">
                <a:tc>
                  <a:txBody>
                    <a:bodyPr/>
                    <a:lstStyle/>
                    <a:p>
                      <a:pPr algn="ctr"/>
                      <a:r>
                        <a:rPr lang="en-US" dirty="0">
                          <a:solidFill>
                            <a:schemeClr val="bg1"/>
                          </a:solidFill>
                        </a:rPr>
                        <a:t>Extra Tree Regressor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0.9805</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0.9799</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96691047"/>
                  </a:ext>
                </a:extLst>
              </a:tr>
              <a:tr h="852257">
                <a:tc>
                  <a:txBody>
                    <a:bodyPr/>
                    <a:lstStyle/>
                    <a:p>
                      <a:pPr algn="ctr"/>
                      <a:r>
                        <a:rPr lang="en-US" dirty="0">
                          <a:solidFill>
                            <a:schemeClr val="bg1"/>
                          </a:solidFill>
                        </a:rPr>
                        <a:t>Decision Tree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dirty="0">
                          <a:solidFill>
                            <a:schemeClr val="dk1"/>
                          </a:solidFill>
                          <a:effectLst/>
                          <a:latin typeface="+mn-lt"/>
                          <a:ea typeface="+mn-ea"/>
                          <a:cs typeface="+mn-cs"/>
                        </a:rPr>
                        <a:t>0.9805</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kern="1200">
                          <a:solidFill>
                            <a:schemeClr val="dk1"/>
                          </a:solidFill>
                          <a:effectLst/>
                          <a:latin typeface="+mn-lt"/>
                          <a:ea typeface="+mn-ea"/>
                          <a:cs typeface="+mn-cs"/>
                        </a:rPr>
                        <a:t>0.9781</a:t>
                      </a:r>
                      <a:endParaRPr lang="en-US" dirty="0">
                        <a:solidFill>
                          <a:schemeClr val="bg1"/>
                        </a:solidFill>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endParaRPr lang="en-US" dirty="0"/>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4" name="Picture 3" descr="Chart, line chart, histogram&#10;&#10;Description automatically generated">
            <a:extLst>
              <a:ext uri="{FF2B5EF4-FFF2-40B4-BE49-F238E27FC236}">
                <a16:creationId xmlns:a16="http://schemas.microsoft.com/office/drawing/2014/main" id="{D7B29A13-C717-39AD-EF6B-8F6DD87B0DAC}"/>
              </a:ext>
            </a:extLst>
          </p:cNvPr>
          <p:cNvPicPr>
            <a:picLocks noChangeAspect="1"/>
          </p:cNvPicPr>
          <p:nvPr/>
        </p:nvPicPr>
        <p:blipFill>
          <a:blip r:embed="rId2"/>
          <a:stretch>
            <a:fillRect/>
          </a:stretch>
        </p:blipFill>
        <p:spPr>
          <a:xfrm>
            <a:off x="7137864" y="1660124"/>
            <a:ext cx="4947603" cy="4261285"/>
          </a:xfrm>
          <a:prstGeom prst="rect">
            <a:avLst/>
          </a:prstGeom>
        </p:spPr>
      </p:pic>
      <p:sp>
        <p:nvSpPr>
          <p:cNvPr id="5" name="TextBox 4">
            <a:extLst>
              <a:ext uri="{FF2B5EF4-FFF2-40B4-BE49-F238E27FC236}">
                <a16:creationId xmlns:a16="http://schemas.microsoft.com/office/drawing/2014/main" id="{16EFE75E-D482-304C-8346-40D9E34769D6}"/>
              </a:ext>
            </a:extLst>
          </p:cNvPr>
          <p:cNvSpPr txBox="1"/>
          <p:nvPr/>
        </p:nvSpPr>
        <p:spPr>
          <a:xfrm>
            <a:off x="8399801" y="1215275"/>
            <a:ext cx="3264196" cy="461665"/>
          </a:xfrm>
          <a:prstGeom prst="rect">
            <a:avLst/>
          </a:prstGeom>
          <a:noFill/>
        </p:spPr>
        <p:txBody>
          <a:bodyPr wrap="square" rtlCol="0">
            <a:spAutoFit/>
          </a:bodyPr>
          <a:lstStyle/>
          <a:p>
            <a:r>
              <a:rPr lang="en-US" sz="2400" dirty="0"/>
              <a:t>Random Forest Model</a:t>
            </a:r>
          </a:p>
        </p:txBody>
      </p:sp>
    </p:spTree>
    <p:extLst>
      <p:ext uri="{BB962C8B-B14F-4D97-AF65-F5344CB8AC3E}">
        <p14:creationId xmlns:p14="http://schemas.microsoft.com/office/powerpoint/2010/main" val="249694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
            </a:r>
            <a:r>
              <a:rPr lang="en-US" sz="6400" kern="1200" dirty="0">
                <a:solidFill>
                  <a:schemeClr val="tx1"/>
                </a:solidFill>
                <a:latin typeface="+mj-lt"/>
                <a:ea typeface="+mj-ea"/>
                <a:cs typeface="+mj-cs"/>
              </a:rPr>
              <a:t>eployment</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spTree>
    <p:extLst>
      <p:ext uri="{BB962C8B-B14F-4D97-AF65-F5344CB8AC3E}">
        <p14:creationId xmlns:p14="http://schemas.microsoft.com/office/powerpoint/2010/main" val="338270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55" name="Freeform: Shape 5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270059" y="216899"/>
            <a:ext cx="6488111" cy="700521"/>
          </a:xfrm>
        </p:spPr>
        <p:txBody>
          <a:bodyPr vert="horz" wrap="square" lIns="0" tIns="0" rIns="0" bIns="0" rtlCol="0" anchor="b" anchorCtr="0">
            <a:normAutofit fontScale="90000"/>
          </a:bodyPr>
          <a:lstStyle/>
          <a:p>
            <a:pPr>
              <a:lnSpc>
                <a:spcPct val="100000"/>
              </a:lnSpc>
            </a:pPr>
            <a:r>
              <a:rPr lang="en-US" sz="4800" dirty="0"/>
              <a:t>Our Web Application</a:t>
            </a:r>
          </a:p>
        </p:txBody>
      </p:sp>
      <p:grpSp>
        <p:nvGrpSpPr>
          <p:cNvPr id="58" name="Group 5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5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B2746E55-CBC7-B7FC-86DC-040F0D1336D1}"/>
              </a:ext>
            </a:extLst>
          </p:cNvPr>
          <p:cNvPicPr>
            <a:picLocks noChangeAspect="1"/>
          </p:cNvPicPr>
          <p:nvPr/>
        </p:nvPicPr>
        <p:blipFill>
          <a:blip r:embed="rId2"/>
          <a:stretch>
            <a:fillRect/>
          </a:stretch>
        </p:blipFill>
        <p:spPr>
          <a:xfrm>
            <a:off x="550863" y="900942"/>
            <a:ext cx="10991850" cy="5440965"/>
          </a:xfrm>
          <a:custGeom>
            <a:avLst/>
            <a:gdLst/>
            <a:ahLst/>
            <a:cxnLst/>
            <a:rect l="l" t="t" r="r" b="b"/>
            <a:pathLst>
              <a:path w="7345363" h="5761037">
                <a:moveTo>
                  <a:pt x="0" y="0"/>
                </a:moveTo>
                <a:lnTo>
                  <a:pt x="7345363" y="0"/>
                </a:lnTo>
                <a:lnTo>
                  <a:pt x="7345363" y="5761037"/>
                </a:lnTo>
                <a:lnTo>
                  <a:pt x="0" y="5761037"/>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909583" y="3213901"/>
            <a:ext cx="416803" cy="633988"/>
          </a:xfrm>
        </p:spPr>
        <p:txBody>
          <a:bodyPr vert="horz" wrap="square" lIns="0" tIns="0" rIns="0" bIns="0" rtlCol="0">
            <a:normAutofit/>
          </a:bodyPr>
          <a:lstStyle/>
          <a:p>
            <a:pPr marL="0" indent="0">
              <a:lnSpc>
                <a:spcPct val="100000"/>
              </a:lnSpc>
            </a:pPr>
            <a:endParaRPr lang="en-US" sz="2000" kern="1200" dirty="0">
              <a:latin typeface="+mn-lt"/>
              <a:ea typeface="+mn-ea"/>
              <a:cs typeface="+mn-cs"/>
            </a:endParaRPr>
          </a:p>
        </p:txBody>
      </p:sp>
    </p:spTree>
    <p:extLst>
      <p:ext uri="{BB962C8B-B14F-4D97-AF65-F5344CB8AC3E}">
        <p14:creationId xmlns:p14="http://schemas.microsoft.com/office/powerpoint/2010/main" val="3831144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2" name="Group 7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3" name="Freeform: Shape 7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Oval 7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8" name="Rectangle 7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endParaRPr lang="en-US"/>
          </a:p>
        </p:txBody>
      </p:sp>
      <p:sp>
        <p:nvSpPr>
          <p:cNvPr id="80" name="Oval 79">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36C5F525-78A0-366A-2C0C-BD70BB3642F4}"/>
              </a:ext>
            </a:extLst>
          </p:cNvPr>
          <p:cNvPicPr>
            <a:picLocks noChangeAspect="1"/>
          </p:cNvPicPr>
          <p:nvPr/>
        </p:nvPicPr>
        <p:blipFill>
          <a:blip r:embed="rId2"/>
          <a:stretch>
            <a:fillRect/>
          </a:stretch>
        </p:blipFill>
        <p:spPr>
          <a:xfrm>
            <a:off x="6352300" y="66051"/>
            <a:ext cx="5565681" cy="6725898"/>
          </a:xfrm>
          <a:custGeom>
            <a:avLst/>
            <a:gdLst/>
            <a:ahLst/>
            <a:cxnLst/>
            <a:rect l="l" t="t" r="r" b="b"/>
            <a:pathLst>
              <a:path w="5437187" h="5761037">
                <a:moveTo>
                  <a:pt x="0" y="0"/>
                </a:moveTo>
                <a:lnTo>
                  <a:pt x="5437187" y="0"/>
                </a:lnTo>
                <a:lnTo>
                  <a:pt x="5437187" y="5761037"/>
                </a:lnTo>
                <a:lnTo>
                  <a:pt x="0" y="5761037"/>
                </a:lnTo>
                <a:close/>
              </a:path>
            </a:pathLst>
          </a:custGeom>
        </p:spPr>
      </p:pic>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Wednesday, June 8, 2022</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a:xfrm>
            <a:off x="-909583" y="3213901"/>
            <a:ext cx="416803" cy="633988"/>
          </a:xfrm>
        </p:spPr>
        <p:txBody>
          <a:bodyPr vert="horz" wrap="square" lIns="0" tIns="0" rIns="0" bIns="0" rtlCol="0">
            <a:normAutofit/>
          </a:bodyPr>
          <a:lstStyle/>
          <a:p>
            <a:pPr marL="0" indent="0">
              <a:lnSpc>
                <a:spcPct val="100000"/>
              </a:lnSpc>
            </a:pPr>
            <a:endParaRPr lang="en-US" sz="2000" kern="1200" dirty="0">
              <a:latin typeface="+mn-lt"/>
              <a:ea typeface="+mn-ea"/>
              <a:cs typeface="+mn-cs"/>
            </a:endParaRPr>
          </a:p>
        </p:txBody>
      </p:sp>
    </p:spTree>
    <p:extLst>
      <p:ext uri="{BB962C8B-B14F-4D97-AF65-F5344CB8AC3E}">
        <p14:creationId xmlns:p14="http://schemas.microsoft.com/office/powerpoint/2010/main" val="4123263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sz="6000" dirty="0">
                <a:solidFill>
                  <a:schemeClr val="bg1"/>
                </a:solidFill>
              </a:rPr>
              <a:t>Conclusion</a:t>
            </a:r>
            <a:r>
              <a:rPr lang="en-US" dirty="0"/>
              <a: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3" name="TextBox 2">
            <a:extLst>
              <a:ext uri="{FF2B5EF4-FFF2-40B4-BE49-F238E27FC236}">
                <a16:creationId xmlns:a16="http://schemas.microsoft.com/office/drawing/2014/main" id="{A6D83516-8C83-BD7A-09A6-7287B0DAC9C0}"/>
              </a:ext>
            </a:extLst>
          </p:cNvPr>
          <p:cNvSpPr txBox="1"/>
          <p:nvPr/>
        </p:nvSpPr>
        <p:spPr>
          <a:xfrm flipH="1">
            <a:off x="550862" y="1897718"/>
            <a:ext cx="10411415" cy="2554545"/>
          </a:xfrm>
          <a:prstGeom prst="rect">
            <a:avLst/>
          </a:prstGeom>
          <a:noFill/>
        </p:spPr>
        <p:txBody>
          <a:bodyPr wrap="square" rtlCol="0">
            <a:spAutoFit/>
          </a:bodyPr>
          <a:lstStyle/>
          <a:p>
            <a:r>
              <a:rPr lang="en-US" sz="3200" dirty="0">
                <a:solidFill>
                  <a:schemeClr val="bg1"/>
                </a:solidFill>
              </a:rPr>
              <a:t>1. Time was the most important factor in the project, just the presence of the date feature directed us in how the dataset should be sorted, the features we could extract from it, how to split it to a training and a validation set and which models we shouldn't use with it.</a:t>
            </a:r>
          </a:p>
        </p:txBody>
      </p:sp>
      <p:sp>
        <p:nvSpPr>
          <p:cNvPr id="8" name="TextBox 7">
            <a:extLst>
              <a:ext uri="{FF2B5EF4-FFF2-40B4-BE49-F238E27FC236}">
                <a16:creationId xmlns:a16="http://schemas.microsoft.com/office/drawing/2014/main" id="{C4722147-FA8E-F307-BFC1-59C3307DE6C5}"/>
              </a:ext>
            </a:extLst>
          </p:cNvPr>
          <p:cNvSpPr txBox="1"/>
          <p:nvPr/>
        </p:nvSpPr>
        <p:spPr>
          <a:xfrm flipH="1">
            <a:off x="550862" y="4859231"/>
            <a:ext cx="6665800" cy="584775"/>
          </a:xfrm>
          <a:prstGeom prst="rect">
            <a:avLst/>
          </a:prstGeom>
          <a:noFill/>
        </p:spPr>
        <p:txBody>
          <a:bodyPr wrap="square" rtlCol="0">
            <a:spAutoFit/>
          </a:bodyPr>
          <a:lstStyle/>
          <a:p>
            <a:r>
              <a:rPr lang="en-US" sz="3200" dirty="0">
                <a:solidFill>
                  <a:schemeClr val="bg1"/>
                </a:solidFill>
              </a:rPr>
              <a:t>2. The project can be found </a:t>
            </a:r>
            <a:r>
              <a:rPr lang="en-US" sz="3200" dirty="0">
                <a:solidFill>
                  <a:schemeClr val="bg1"/>
                </a:solidFill>
                <a:hlinkClick r:id="rId3">
                  <a:extLst>
                    <a:ext uri="{A12FA001-AC4F-418D-AE19-62706E023703}">
                      <ahyp:hlinkClr xmlns:ahyp="http://schemas.microsoft.com/office/drawing/2018/hyperlinkcolor" val="tx"/>
                    </a:ext>
                  </a:extLst>
                </a:hlinkClick>
              </a:rPr>
              <a:t>here</a:t>
            </a:r>
            <a:r>
              <a:rPr lang="en-US" sz="3200" dirty="0">
                <a:solidFill>
                  <a:schemeClr val="bg1"/>
                </a:solidFill>
              </a:rPr>
              <a:t>.</a:t>
            </a:r>
          </a:p>
        </p:txBody>
      </p:sp>
    </p:spTree>
    <p:extLst>
      <p:ext uri="{BB962C8B-B14F-4D97-AF65-F5344CB8AC3E}">
        <p14:creationId xmlns:p14="http://schemas.microsoft.com/office/powerpoint/2010/main" val="389134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Presented by</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07741" y="1907247"/>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138788" y="189923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7640067" y="1899234"/>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949497" y="189923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407741" y="3701526"/>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407741"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endParaRPr lang="en-US" dirty="0"/>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18" name="Picture Placeholder 16" descr="A man smiling in the office">
            <a:extLst>
              <a:ext uri="{FF2B5EF4-FFF2-40B4-BE49-F238E27FC236}">
                <a16:creationId xmlns:a16="http://schemas.microsoft.com/office/drawing/2014/main" id="{22819FFC-FD2F-3D3D-CAA9-58A3E17F0D3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748114" y="1907247"/>
            <a:ext cx="1691640" cy="1435608"/>
          </a:xfrm>
          <a:prstGeom prst="rect">
            <a:avLst/>
          </a:prstGeom>
          <a:solidFill>
            <a:schemeClr val="accent5"/>
          </a:solidFill>
        </p:spPr>
      </p:pic>
    </p:spTree>
    <p:extLst>
      <p:ext uri="{BB962C8B-B14F-4D97-AF65-F5344CB8AC3E}">
        <p14:creationId xmlns:p14="http://schemas.microsoft.com/office/powerpoint/2010/main" val="2979876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solidFill>
                  <a:schemeClr val="bg1"/>
                </a:solidFill>
              </a:rPr>
              <a:t>References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solidFill>
                  <a:schemeClr val="bg1"/>
                </a:solidFill>
              </a:rPr>
              <a:t>Analysis</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a:bodyPr>
          <a:lstStyle/>
          <a:p>
            <a:pPr marL="0" lvl="0" indent="0">
              <a:buNone/>
            </a:pPr>
            <a:r>
              <a:rPr lang="en-US" sz="2200" dirty="0">
                <a:solidFill>
                  <a:schemeClr val="bg1">
                    <a:alpha val="60000"/>
                  </a:schemeClr>
                </a:solidFill>
              </a:rPr>
              <a:t>Power BI</a:t>
            </a:r>
          </a:p>
          <a:p>
            <a:pPr lvl="0">
              <a:buFontTx/>
              <a:buChar char="-"/>
            </a:pPr>
            <a:r>
              <a:rPr lang="en-US" sz="2200" dirty="0" err="1">
                <a:solidFill>
                  <a:schemeClr val="bg1"/>
                </a:solidFill>
                <a:hlinkClick r:id="rId2">
                  <a:extLst>
                    <a:ext uri="{A12FA001-AC4F-418D-AE19-62706E023703}">
                      <ahyp:hlinkClr xmlns:ahyp="http://schemas.microsoft.com/office/drawing/2018/hyperlinkcolor" val="tx"/>
                    </a:ext>
                  </a:extLst>
                </a:hlinkClick>
              </a:rPr>
              <a:t>DataCamp</a:t>
            </a:r>
            <a:r>
              <a:rPr lang="en-US" sz="2200" dirty="0">
                <a:solidFill>
                  <a:schemeClr val="bg1"/>
                </a:solidFill>
                <a:hlinkClick r:id="rId2">
                  <a:extLst>
                    <a:ext uri="{A12FA001-AC4F-418D-AE19-62706E023703}">
                      <ahyp:hlinkClr xmlns:ahyp="http://schemas.microsoft.com/office/drawing/2018/hyperlinkcolor" val="tx"/>
                    </a:ext>
                  </a:extLst>
                </a:hlinkClick>
              </a:rPr>
              <a:t> Introduction to Power BI</a:t>
            </a:r>
            <a:endParaRPr lang="en-US" sz="2200" dirty="0">
              <a:solidFill>
                <a:schemeClr val="bg1"/>
              </a:solidFill>
            </a:endParaRPr>
          </a:p>
          <a:p>
            <a:pPr marL="0" lvl="0" indent="0">
              <a:buNone/>
            </a:pPr>
            <a:r>
              <a:rPr lang="en-US" sz="2200" dirty="0">
                <a:solidFill>
                  <a:schemeClr val="bg1"/>
                </a:solidFill>
              </a:rPr>
              <a:t>- </a:t>
            </a:r>
            <a:r>
              <a:rPr lang="en-US" sz="2400" dirty="0">
                <a:solidFill>
                  <a:schemeClr val="bg1"/>
                </a:solidFill>
                <a:hlinkClick r:id="rId3">
                  <a:extLst>
                    <a:ext uri="{A12FA001-AC4F-418D-AE19-62706E023703}">
                      <ahyp:hlinkClr xmlns:ahyp="http://schemas.microsoft.com/office/drawing/2018/hyperlinkcolor" val="tx"/>
                    </a:ext>
                  </a:extLst>
                </a:hlinkClick>
              </a:rPr>
              <a:t>(1) Guy in a Cube - YouTube</a:t>
            </a:r>
            <a:endParaRPr lang="en-US" sz="2200" dirty="0">
              <a:solidFill>
                <a:schemeClr val="bg1"/>
              </a:solidFill>
            </a:endParaRP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solidFill>
                  <a:schemeClr val="bg1"/>
                </a:solidFill>
              </a:rPr>
              <a:t>Preprocessing</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4079842"/>
          </a:xfrm>
        </p:spPr>
        <p:txBody>
          <a:bodyPr>
            <a:normAutofit fontScale="85000" lnSpcReduction="10000"/>
          </a:bodyPr>
          <a:lstStyle/>
          <a:p>
            <a:pPr marL="0" lvl="0" indent="0">
              <a:buNone/>
            </a:pPr>
            <a:r>
              <a:rPr lang="en-US" sz="2600" dirty="0">
                <a:solidFill>
                  <a:schemeClr val="bg1">
                    <a:alpha val="60000"/>
                  </a:schemeClr>
                </a:solidFill>
              </a:rPr>
              <a:t>P value </a:t>
            </a:r>
          </a:p>
          <a:p>
            <a:pPr marL="0" lvl="0" indent="0">
              <a:buNone/>
            </a:pPr>
            <a:r>
              <a:rPr lang="en-US" dirty="0">
                <a:solidFill>
                  <a:schemeClr val="bg1"/>
                </a:solidFill>
                <a:hlinkClick r:id="rId4">
                  <a:extLst>
                    <a:ext uri="{A12FA001-AC4F-418D-AE19-62706E023703}">
                      <ahyp:hlinkClr xmlns:ahyp="http://schemas.microsoft.com/office/drawing/2018/hyperlinkcolor" val="tx"/>
                    </a:ext>
                  </a:extLst>
                </a:hlinkClick>
              </a:rPr>
              <a:t>- (1) </a:t>
            </a:r>
            <a:r>
              <a:rPr lang="en-US" dirty="0" err="1">
                <a:solidFill>
                  <a:schemeClr val="bg1"/>
                </a:solidFill>
                <a:hlinkClick r:id="rId4">
                  <a:extLst>
                    <a:ext uri="{A12FA001-AC4F-418D-AE19-62706E023703}">
                      <ahyp:hlinkClr xmlns:ahyp="http://schemas.microsoft.com/office/drawing/2018/hyperlinkcolor" val="tx"/>
                    </a:ext>
                  </a:extLst>
                </a:hlinkClick>
              </a:rPr>
              <a:t>StatQuest</a:t>
            </a:r>
            <a:r>
              <a:rPr lang="en-US" dirty="0">
                <a:solidFill>
                  <a:schemeClr val="bg1"/>
                </a:solidFill>
                <a:hlinkClick r:id="rId4">
                  <a:extLst>
                    <a:ext uri="{A12FA001-AC4F-418D-AE19-62706E023703}">
                      <ahyp:hlinkClr xmlns:ahyp="http://schemas.microsoft.com/office/drawing/2018/hyperlinkcolor" val="tx"/>
                    </a:ext>
                  </a:extLst>
                </a:hlinkClick>
              </a:rPr>
              <a:t>: P Values, clearly explained – YouTube</a:t>
            </a:r>
            <a:endParaRPr lang="en-US" dirty="0">
              <a:solidFill>
                <a:schemeClr val="bg1"/>
              </a:solidFill>
            </a:endParaRPr>
          </a:p>
          <a:p>
            <a:pPr marL="0" lvl="0" indent="0">
              <a:buNone/>
            </a:pPr>
            <a:r>
              <a:rPr lang="en-US" dirty="0">
                <a:solidFill>
                  <a:schemeClr val="bg1"/>
                </a:solidFill>
                <a:hlinkClick r:id="rId5">
                  <a:extLst>
                    <a:ext uri="{A12FA001-AC4F-418D-AE19-62706E023703}">
                      <ahyp:hlinkClr xmlns:ahyp="http://schemas.microsoft.com/office/drawing/2018/hyperlinkcolor" val="tx"/>
                    </a:ext>
                  </a:extLst>
                </a:hlinkClick>
              </a:rPr>
              <a:t>- What is P-Value? - Understanding the meaning, math and methods | Machine Learning Plus</a:t>
            </a:r>
            <a:endParaRPr lang="en-US" dirty="0">
              <a:solidFill>
                <a:schemeClr val="bg1"/>
              </a:solidFill>
            </a:endParaRPr>
          </a:p>
          <a:p>
            <a:pPr marL="0" indent="0">
              <a:buNone/>
            </a:pPr>
            <a:r>
              <a:rPr lang="en-US" sz="2600" dirty="0">
                <a:solidFill>
                  <a:schemeClr val="bg1">
                    <a:alpha val="60000"/>
                  </a:schemeClr>
                </a:solidFill>
              </a:rPr>
              <a:t>Class Imbalance</a:t>
            </a:r>
          </a:p>
          <a:p>
            <a:pPr marL="0" indent="0">
              <a:buNone/>
            </a:pPr>
            <a:r>
              <a:rPr lang="en-US" dirty="0">
                <a:solidFill>
                  <a:schemeClr val="bg1"/>
                </a:solidFill>
                <a:hlinkClick r:id="rId6">
                  <a:extLst>
                    <a:ext uri="{A12FA001-AC4F-418D-AE19-62706E023703}">
                      <ahyp:hlinkClr xmlns:ahyp="http://schemas.microsoft.com/office/drawing/2018/hyperlinkcolor" val="tx"/>
                    </a:ext>
                  </a:extLst>
                </a:hlinkClick>
              </a:rPr>
              <a:t>- </a:t>
            </a:r>
            <a:r>
              <a:rPr lang="en-US" dirty="0">
                <a:solidFill>
                  <a:schemeClr val="bg1"/>
                </a:solidFill>
                <a:hlinkClick r:id="rId7">
                  <a:extLst>
                    <a:ext uri="{A12FA001-AC4F-418D-AE19-62706E023703}">
                      <ahyp:hlinkClr xmlns:ahyp="http://schemas.microsoft.com/office/drawing/2018/hyperlinkcolor" val="tx"/>
                    </a:ext>
                  </a:extLst>
                </a:hlinkClick>
              </a:rPr>
              <a:t>(1) Machine Learning Classification How to Deal with Imbalanced Data ❌ Practical ML Project with Python - YouTube</a:t>
            </a:r>
            <a:r>
              <a:rPr lang="en-US" dirty="0">
                <a:solidFill>
                  <a:schemeClr val="bg1"/>
                </a:solidFill>
                <a:hlinkClick r:id="rId6">
                  <a:extLst>
                    <a:ext uri="{A12FA001-AC4F-418D-AE19-62706E023703}">
                      <ahyp:hlinkClr xmlns:ahyp="http://schemas.microsoft.com/office/drawing/2018/hyperlinkcolor" val="tx"/>
                    </a:ext>
                  </a:extLst>
                </a:hlinkClick>
              </a:rPr>
              <a:t> </a:t>
            </a:r>
          </a:p>
          <a:p>
            <a:pPr marL="0" indent="0">
              <a:buNone/>
            </a:pPr>
            <a:r>
              <a:rPr lang="en-US" dirty="0">
                <a:solidFill>
                  <a:schemeClr val="bg1"/>
                </a:solidFill>
              </a:rPr>
              <a:t>- </a:t>
            </a:r>
            <a:r>
              <a:rPr lang="en-US" dirty="0">
                <a:solidFill>
                  <a:schemeClr val="bg1"/>
                </a:solidFill>
                <a:hlinkClick r:id="rId6">
                  <a:extLst>
                    <a:ext uri="{A12FA001-AC4F-418D-AE19-62706E023703}">
                      <ahyp:hlinkClr xmlns:ahyp="http://schemas.microsoft.com/office/drawing/2018/hyperlinkcolor" val="tx"/>
                    </a:ext>
                  </a:extLst>
                </a:hlinkClick>
              </a:rPr>
              <a:t>Imbalanced Classification | Handling Imbalanced Data using Python (analyticsvidhya.com)</a:t>
            </a:r>
            <a:endParaRPr lang="en-US" dirty="0">
              <a:solidFill>
                <a:schemeClr val="bg1"/>
              </a:solidFill>
            </a:endParaRP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dirty="0">
                <a:solidFill>
                  <a:schemeClr val="bg1"/>
                </a:solidFill>
              </a:rPr>
              <a:t>Modeling</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889584" cy="4079842"/>
          </a:xfrm>
        </p:spPr>
        <p:txBody>
          <a:bodyPr>
            <a:normAutofit/>
          </a:bodyPr>
          <a:lstStyle/>
          <a:p>
            <a:pPr marL="0" lvl="0" indent="0">
              <a:buNone/>
            </a:pPr>
            <a:r>
              <a:rPr lang="en-US" dirty="0">
                <a:solidFill>
                  <a:schemeClr val="bg1">
                    <a:alpha val="60000"/>
                  </a:schemeClr>
                </a:solidFill>
              </a:rPr>
              <a:t>XGB Regressor</a:t>
            </a:r>
          </a:p>
          <a:p>
            <a:pPr marL="0" lvl="0" indent="0">
              <a:buNone/>
            </a:pPr>
            <a:r>
              <a:rPr lang="en-US" dirty="0">
                <a:solidFill>
                  <a:schemeClr val="bg1"/>
                </a:solidFill>
              </a:rPr>
              <a:t>- </a:t>
            </a:r>
            <a:r>
              <a:rPr lang="en-US" dirty="0" err="1">
                <a:solidFill>
                  <a:schemeClr val="bg1"/>
                </a:solidFill>
                <a:hlinkClick r:id="rId8">
                  <a:extLst>
                    <a:ext uri="{A12FA001-AC4F-418D-AE19-62706E023703}">
                      <ahyp:hlinkClr xmlns:ahyp="http://schemas.microsoft.com/office/drawing/2018/hyperlinkcolor" val="tx"/>
                    </a:ext>
                  </a:extLst>
                </a:hlinkClick>
              </a:rPr>
              <a:t>DataTechNotes</a:t>
            </a:r>
            <a:r>
              <a:rPr lang="en-US" dirty="0">
                <a:solidFill>
                  <a:schemeClr val="bg1"/>
                </a:solidFill>
                <a:hlinkClick r:id="rId8">
                  <a:extLst>
                    <a:ext uri="{A12FA001-AC4F-418D-AE19-62706E023703}">
                      <ahyp:hlinkClr xmlns:ahyp="http://schemas.microsoft.com/office/drawing/2018/hyperlinkcolor" val="tx"/>
                    </a:ext>
                  </a:extLst>
                </a:hlinkClick>
              </a:rPr>
              <a:t>: Regression Example with </a:t>
            </a:r>
            <a:r>
              <a:rPr lang="en-US" dirty="0" err="1">
                <a:solidFill>
                  <a:schemeClr val="bg1"/>
                </a:solidFill>
                <a:hlinkClick r:id="rId8">
                  <a:extLst>
                    <a:ext uri="{A12FA001-AC4F-418D-AE19-62706E023703}">
                      <ahyp:hlinkClr xmlns:ahyp="http://schemas.microsoft.com/office/drawing/2018/hyperlinkcolor" val="tx"/>
                    </a:ext>
                  </a:extLst>
                </a:hlinkClick>
              </a:rPr>
              <a:t>XGBRegressor</a:t>
            </a:r>
            <a:r>
              <a:rPr lang="en-US" dirty="0">
                <a:solidFill>
                  <a:schemeClr val="bg1"/>
                </a:solidFill>
                <a:hlinkClick r:id="rId8">
                  <a:extLst>
                    <a:ext uri="{A12FA001-AC4F-418D-AE19-62706E023703}">
                      <ahyp:hlinkClr xmlns:ahyp="http://schemas.microsoft.com/office/drawing/2018/hyperlinkcolor" val="tx"/>
                    </a:ext>
                  </a:extLst>
                </a:hlinkClick>
              </a:rPr>
              <a:t> in Python</a:t>
            </a:r>
            <a:endParaRPr lang="en-US" dirty="0">
              <a:solidFill>
                <a:schemeClr val="bg1"/>
              </a:solidFill>
            </a:endParaRPr>
          </a:p>
          <a:p>
            <a:pPr marL="0" lvl="0" indent="0">
              <a:buNone/>
            </a:pPr>
            <a:r>
              <a:rPr lang="en-US" dirty="0">
                <a:solidFill>
                  <a:schemeClr val="bg1">
                    <a:alpha val="60000"/>
                  </a:schemeClr>
                </a:solidFill>
              </a:rPr>
              <a:t>Random Forest Regressor</a:t>
            </a:r>
          </a:p>
          <a:p>
            <a:pPr marL="0" lvl="0" indent="0">
              <a:buNone/>
            </a:pPr>
            <a:r>
              <a:rPr lang="en-US" dirty="0">
                <a:solidFill>
                  <a:schemeClr val="bg1">
                    <a:alpha val="60000"/>
                  </a:schemeClr>
                </a:solidFill>
              </a:rPr>
              <a:t>- </a:t>
            </a:r>
            <a:r>
              <a:rPr lang="en-US" dirty="0" err="1">
                <a:solidFill>
                  <a:schemeClr val="bg1"/>
                </a:solidFill>
                <a:hlinkClick r:id="rId9">
                  <a:extLst>
                    <a:ext uri="{A12FA001-AC4F-418D-AE19-62706E023703}">
                      <ahyp:hlinkClr xmlns:ahyp="http://schemas.microsoft.com/office/drawing/2018/hyperlinkcolor" val="tx"/>
                    </a:ext>
                  </a:extLst>
                </a:hlinkClick>
              </a:rPr>
              <a:t>sklearn.ensemble.RandomForestRegressor</a:t>
            </a:r>
            <a:r>
              <a:rPr lang="en-US" dirty="0">
                <a:solidFill>
                  <a:schemeClr val="bg1"/>
                </a:solidFill>
                <a:hlinkClick r:id="rId9">
                  <a:extLst>
                    <a:ext uri="{A12FA001-AC4F-418D-AE19-62706E023703}">
                      <ahyp:hlinkClr xmlns:ahyp="http://schemas.microsoft.com/office/drawing/2018/hyperlinkcolor" val="tx"/>
                    </a:ext>
                  </a:extLst>
                </a:hlinkClick>
              </a:rPr>
              <a:t> — scikit-learn 1.1.1 documentation</a:t>
            </a:r>
            <a:endParaRPr lang="en-US" dirty="0">
              <a:solidFill>
                <a:schemeClr val="bg1"/>
              </a:solidFill>
            </a:endParaRPr>
          </a:p>
          <a:p>
            <a:pPr marL="0" lvl="0" indent="0">
              <a:buNone/>
            </a:pPr>
            <a:r>
              <a:rPr lang="en-US" dirty="0">
                <a:solidFill>
                  <a:schemeClr val="bg1">
                    <a:alpha val="60000"/>
                  </a:schemeClr>
                </a:solidFill>
              </a:rPr>
              <a:t>Poisson Regressor</a:t>
            </a:r>
          </a:p>
          <a:p>
            <a:pPr marL="0" lvl="0" indent="0">
              <a:buNone/>
            </a:pPr>
            <a:r>
              <a:rPr lang="en-US" dirty="0">
                <a:solidFill>
                  <a:schemeClr val="bg1">
                    <a:alpha val="60000"/>
                  </a:schemeClr>
                </a:solidFill>
              </a:rPr>
              <a:t>- </a:t>
            </a:r>
            <a:r>
              <a:rPr lang="en-US" dirty="0" err="1">
                <a:solidFill>
                  <a:schemeClr val="bg1"/>
                </a:solidFill>
                <a:hlinkClick r:id="rId10">
                  <a:extLst>
                    <a:ext uri="{A12FA001-AC4F-418D-AE19-62706E023703}">
                      <ahyp:hlinkClr xmlns:ahyp="http://schemas.microsoft.com/office/drawing/2018/hyperlinkcolor" val="tx"/>
                    </a:ext>
                  </a:extLst>
                </a:hlinkClick>
              </a:rPr>
              <a:t>sklearn.linear_model.PoissonRegressor</a:t>
            </a:r>
            <a:r>
              <a:rPr lang="en-US" dirty="0">
                <a:solidFill>
                  <a:schemeClr val="bg1"/>
                </a:solidFill>
                <a:hlinkClick r:id="rId10">
                  <a:extLst>
                    <a:ext uri="{A12FA001-AC4F-418D-AE19-62706E023703}">
                      <ahyp:hlinkClr xmlns:ahyp="http://schemas.microsoft.com/office/drawing/2018/hyperlinkcolor" val="tx"/>
                    </a:ext>
                  </a:extLst>
                </a:hlinkClick>
              </a:rPr>
              <a:t> — scikit-learn 1.1.1 documentation</a:t>
            </a:r>
            <a:endParaRPr lang="en-US" dirty="0">
              <a:solidFill>
                <a:schemeClr val="bg1"/>
              </a:solidFill>
            </a:endParaRPr>
          </a:p>
          <a:p>
            <a:pPr marL="0" lvl="0" indent="0">
              <a:buNone/>
            </a:pPr>
            <a:endParaRPr lang="en-US" dirty="0">
              <a:solidFill>
                <a:schemeClr val="bg1">
                  <a:alpha val="60000"/>
                </a:schemeClr>
              </a:solidFill>
            </a:endParaRPr>
          </a:p>
          <a:p>
            <a:pPr marL="0" lvl="0" indent="0">
              <a:buNone/>
            </a:pPr>
            <a:endParaRPr lang="en-US" dirty="0">
              <a:solidFill>
                <a:schemeClr val="bg1">
                  <a:alpha val="60000"/>
                </a:schemeClr>
              </a:solidFill>
            </a:endParaRPr>
          </a:p>
          <a:p>
            <a:pPr marL="0" lvl="0" indent="0">
              <a:buNone/>
            </a:pPr>
            <a:endParaRPr lang="en-US" dirty="0">
              <a:solidFill>
                <a:schemeClr val="bg1">
                  <a:alpha val="60000"/>
                </a:schemeClr>
              </a:solidFill>
            </a:endParaRP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endParaRPr lang="en-US" dirty="0"/>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1420547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74947-4CA3-37E4-3A72-27348EC98E5D}"/>
              </a:ext>
            </a:extLst>
          </p:cNvPr>
          <p:cNvSpPr>
            <a:spLocks noGrp="1"/>
          </p:cNvSpPr>
          <p:nvPr>
            <p:ph type="title"/>
          </p:nvPr>
        </p:nvSpPr>
        <p:spPr>
          <a:xfrm>
            <a:off x="550864" y="549275"/>
            <a:ext cx="6373812" cy="984885"/>
          </a:xfrm>
          <a:solidFill>
            <a:schemeClr val="tx1"/>
          </a:solidFill>
        </p:spPr>
        <p:txBody>
          <a:bodyPr vert="horz" wrap="square" lIns="0" tIns="0" rIns="0" bIns="0" rtlCol="0" anchor="ctr" anchorCtr="0">
            <a:normAutofit/>
          </a:bodyPr>
          <a:lstStyle/>
          <a:p>
            <a:pPr>
              <a:lnSpc>
                <a:spcPct val="100000"/>
              </a:lnSpc>
            </a:pPr>
            <a:r>
              <a:rPr lang="en-US" dirty="0">
                <a:solidFill>
                  <a:schemeClr val="bg1"/>
                </a:solidFill>
              </a:rPr>
              <a:t>Questions ?</a:t>
            </a:r>
          </a:p>
        </p:txBody>
      </p:sp>
      <p:pic>
        <p:nvPicPr>
          <p:cNvPr id="10" name="Picture 9" descr="A picture containing calendar&#10;&#10;Description automatically generated">
            <a:extLst>
              <a:ext uri="{FF2B5EF4-FFF2-40B4-BE49-F238E27FC236}">
                <a16:creationId xmlns:a16="http://schemas.microsoft.com/office/drawing/2014/main" id="{4B8672E2-AFB1-7076-C4E2-D9989C5A0ACB}"/>
              </a:ext>
            </a:extLst>
          </p:cNvPr>
          <p:cNvPicPr>
            <a:picLocks noChangeAspect="1"/>
          </p:cNvPicPr>
          <p:nvPr/>
        </p:nvPicPr>
        <p:blipFill>
          <a:blip r:embed="rId2"/>
          <a:stretch>
            <a:fillRect/>
          </a:stretch>
        </p:blipFill>
        <p:spPr>
          <a:xfrm>
            <a:off x="190500" y="2139880"/>
            <a:ext cx="3774164" cy="3213415"/>
          </a:xfrm>
          <a:custGeom>
            <a:avLst/>
            <a:gdLst/>
            <a:ahLst/>
            <a:cxnLst/>
            <a:rect l="l" t="t" r="r" b="b"/>
            <a:pathLst>
              <a:path w="4064400" h="4223619">
                <a:moveTo>
                  <a:pt x="0" y="0"/>
                </a:moveTo>
                <a:lnTo>
                  <a:pt x="4064400" y="0"/>
                </a:lnTo>
                <a:lnTo>
                  <a:pt x="4064400" y="4223619"/>
                </a:lnTo>
                <a:lnTo>
                  <a:pt x="0" y="4223619"/>
                </a:lnTo>
                <a:close/>
              </a:path>
            </a:pathLst>
          </a:custGeom>
        </p:spPr>
      </p:pic>
      <p:pic>
        <p:nvPicPr>
          <p:cNvPr id="8" name="Content Placeholder 7">
            <a:extLst>
              <a:ext uri="{FF2B5EF4-FFF2-40B4-BE49-F238E27FC236}">
                <a16:creationId xmlns:a16="http://schemas.microsoft.com/office/drawing/2014/main" id="{8118A470-ABD3-9C1F-0FD7-E555613E766C}"/>
              </a:ext>
            </a:extLst>
          </p:cNvPr>
          <p:cNvPicPr>
            <a:picLocks noGrp="1" noChangeAspect="1"/>
          </p:cNvPicPr>
          <p:nvPr>
            <p:ph idx="1"/>
          </p:nvPr>
        </p:nvPicPr>
        <p:blipFill>
          <a:blip r:embed="rId3"/>
          <a:stretch>
            <a:fillRect/>
          </a:stretch>
        </p:blipFill>
        <p:spPr>
          <a:xfrm>
            <a:off x="4218662" y="2139881"/>
            <a:ext cx="3565527" cy="3213414"/>
          </a:xfrm>
          <a:custGeom>
            <a:avLst/>
            <a:gdLst/>
            <a:ahLst/>
            <a:cxnLst/>
            <a:rect l="l" t="t" r="r" b="b"/>
            <a:pathLst>
              <a:path w="4064400" h="4225292">
                <a:moveTo>
                  <a:pt x="0" y="0"/>
                </a:moveTo>
                <a:lnTo>
                  <a:pt x="4064400" y="0"/>
                </a:lnTo>
                <a:lnTo>
                  <a:pt x="4064400" y="4225292"/>
                </a:lnTo>
                <a:lnTo>
                  <a:pt x="0" y="4225292"/>
                </a:lnTo>
                <a:close/>
              </a:path>
            </a:pathLst>
          </a:custGeom>
        </p:spPr>
      </p:pic>
      <p:pic>
        <p:nvPicPr>
          <p:cNvPr id="12" name="Picture 11" descr="A collage of a person's face&#10;&#10;Description automatically generated with low confidence">
            <a:extLst>
              <a:ext uri="{FF2B5EF4-FFF2-40B4-BE49-F238E27FC236}">
                <a16:creationId xmlns:a16="http://schemas.microsoft.com/office/drawing/2014/main" id="{05C99DC8-6B5A-E5E6-A8C6-89B9A41C43A7}"/>
              </a:ext>
            </a:extLst>
          </p:cNvPr>
          <p:cNvPicPr>
            <a:picLocks noChangeAspect="1"/>
          </p:cNvPicPr>
          <p:nvPr/>
        </p:nvPicPr>
        <p:blipFill>
          <a:blip r:embed="rId4"/>
          <a:stretch>
            <a:fillRect/>
          </a:stretch>
        </p:blipFill>
        <p:spPr>
          <a:xfrm>
            <a:off x="8038187" y="2139881"/>
            <a:ext cx="3868063" cy="3213414"/>
          </a:xfrm>
          <a:custGeom>
            <a:avLst/>
            <a:gdLst/>
            <a:ahLst/>
            <a:cxnLst/>
            <a:rect l="l" t="t" r="r" b="b"/>
            <a:pathLst>
              <a:path w="4064400" h="4225292">
                <a:moveTo>
                  <a:pt x="0" y="0"/>
                </a:moveTo>
                <a:lnTo>
                  <a:pt x="4064400" y="0"/>
                </a:lnTo>
                <a:lnTo>
                  <a:pt x="4064400" y="4225292"/>
                </a:lnTo>
                <a:lnTo>
                  <a:pt x="0" y="4225292"/>
                </a:lnTo>
                <a:close/>
              </a:path>
            </a:pathLst>
          </a:custGeom>
        </p:spPr>
      </p:pic>
      <p:sp>
        <p:nvSpPr>
          <p:cNvPr id="4" name="Date Placeholder 3">
            <a:extLst>
              <a:ext uri="{FF2B5EF4-FFF2-40B4-BE49-F238E27FC236}">
                <a16:creationId xmlns:a16="http://schemas.microsoft.com/office/drawing/2014/main" id="{D6B67C22-2EB9-B28B-9716-BC3A290E547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A26FAE4B-FDF3-BB05-4652-3D319AAD0DE9}"/>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325B3CE-E6D6-024F-121D-938F83281CC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05163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solidFill>
                  <a:schemeClr val="bg1"/>
                </a:solidFill>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1509205" y="3224067"/>
            <a:ext cx="1371662" cy="1645113"/>
          </a:xfrm>
        </p:spPr>
        <p:txBody>
          <a:bodyPr/>
          <a:lstStyle/>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solidFill>
                  <a:schemeClr val="bg1"/>
                </a:solidFill>
              </a:rPr>
              <a:t>Machine Learning Life Cycle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79859202"/>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2" y="6507212"/>
            <a:ext cx="2628900" cy="153888"/>
          </a:xfrm>
        </p:spPr>
        <p:txBody>
          <a:bodyPr/>
          <a:lstStyle/>
          <a:p>
            <a:r>
              <a:rPr lang="en-US" dirty="0">
                <a:solidFill>
                  <a:schemeClr val="bg1"/>
                </a:solidFill>
              </a:rPr>
              <a:t>Wednesday, June 8, 2022</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62463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Data Analysis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bg1"/>
          </a:solidFill>
        </p:spPr>
        <p:txBody>
          <a:bodyPr>
            <a:normAutofit/>
          </a:bodyPr>
          <a:lstStyle/>
          <a:p>
            <a:r>
              <a:rPr lang="en-US" dirty="0"/>
              <a:t>Our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pic>
        <p:nvPicPr>
          <p:cNvPr id="3" name="Content Placeholder 2" descr="Table, Excel&#10;&#10;Description automatically generated">
            <a:extLst>
              <a:ext uri="{FF2B5EF4-FFF2-40B4-BE49-F238E27FC236}">
                <a16:creationId xmlns:a16="http://schemas.microsoft.com/office/drawing/2014/main" id="{AE1F3B8B-4012-49BE-AF6F-4E8A8B8BA19C}"/>
              </a:ext>
            </a:extLst>
          </p:cNvPr>
          <p:cNvPicPr>
            <a:picLocks noGrp="1" noChangeAspect="1"/>
          </p:cNvPicPr>
          <p:nvPr>
            <p:ph sz="half" idx="2"/>
          </p:nvPr>
        </p:nvPicPr>
        <p:blipFill>
          <a:blip r:embed="rId3"/>
          <a:stretch>
            <a:fillRect/>
          </a:stretch>
        </p:blipFill>
        <p:spPr>
          <a:xfrm>
            <a:off x="258225" y="1405676"/>
            <a:ext cx="11766006" cy="4819759"/>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1663973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319059" y="398497"/>
            <a:ext cx="11097551" cy="1332000"/>
          </a:xfrm>
          <a:solidFill>
            <a:schemeClr val="tx1"/>
          </a:solidFill>
        </p:spPr>
        <p:txBody>
          <a:bodyPr>
            <a:normAutofit/>
          </a:bodyPr>
          <a:lstStyle/>
          <a:p>
            <a:r>
              <a:rPr lang="en-US" dirty="0">
                <a:solidFill>
                  <a:schemeClr val="bg1"/>
                </a:solidFill>
              </a:rPr>
              <a:t>We gathered 20 questions about the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2774267" y="331436"/>
            <a:ext cx="194935" cy="390699"/>
          </a:xfrm>
        </p:spPr>
        <p:txBody>
          <a:bodyPr/>
          <a:lstStyle/>
          <a:p>
            <a:pPr marL="0" indent="0">
              <a:buNone/>
            </a:pPr>
            <a:endParaRPr lang="en-US" dirty="0">
              <a:solidFill>
                <a:schemeClr val="tx1">
                  <a:lumMod val="95000"/>
                  <a:alpha val="60000"/>
                </a:schemeClr>
              </a:solidFill>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bg1">
                    <a:alpha val="80000"/>
                  </a:schemeClr>
                </a:solidFill>
              </a:rPr>
              <a:t>Wednesday, June 8,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 name="TextBox 1">
            <a:extLst>
              <a:ext uri="{FF2B5EF4-FFF2-40B4-BE49-F238E27FC236}">
                <a16:creationId xmlns:a16="http://schemas.microsoft.com/office/drawing/2014/main" id="{87FCB0B0-6BC1-FD72-3CD5-3C1E1EE116A3}"/>
              </a:ext>
            </a:extLst>
          </p:cNvPr>
          <p:cNvSpPr txBox="1"/>
          <p:nvPr/>
        </p:nvSpPr>
        <p:spPr>
          <a:xfrm flipH="1">
            <a:off x="344803" y="1138976"/>
            <a:ext cx="11502393" cy="5293757"/>
          </a:xfrm>
          <a:prstGeom prst="rect">
            <a:avLst/>
          </a:prstGeom>
          <a:noFill/>
        </p:spPr>
        <p:txBody>
          <a:bodyPr wrap="square" rtlCol="0">
            <a:spAutoFit/>
          </a:bodyPr>
          <a:lstStyle/>
          <a:p>
            <a:pPr algn="l">
              <a:buFont typeface="+mj-lt"/>
              <a:buAutoNum type="arabicPeriod"/>
            </a:pPr>
            <a:r>
              <a:rPr lang="en-US" sz="1600" b="0" i="0" dirty="0">
                <a:solidFill>
                  <a:schemeClr val="bg1"/>
                </a:solidFill>
                <a:effectLst/>
                <a:latin typeface="-apple-system"/>
              </a:rPr>
              <a:t>what is the airline that has the most expensive ticket (business and economy)?</a:t>
            </a:r>
            <a:r>
              <a:rPr lang="en-US" sz="1600" b="0" i="0" dirty="0">
                <a:effectLst/>
                <a:latin typeface="-apple-system"/>
              </a:rPr>
              <a:t>what is the airline that has the c</a:t>
            </a:r>
          </a:p>
          <a:p>
            <a:pPr algn="l">
              <a:buFont typeface="+mj-lt"/>
              <a:buAutoNum type="arabicPeriod"/>
            </a:pPr>
            <a:r>
              <a:rPr lang="en-US" sz="1600" b="0" i="0" dirty="0">
                <a:solidFill>
                  <a:schemeClr val="bg1"/>
                </a:solidFill>
                <a:effectLst/>
                <a:latin typeface="-apple-system"/>
              </a:rPr>
              <a:t>What is the most airline used?</a:t>
            </a:r>
          </a:p>
          <a:p>
            <a:pPr algn="l">
              <a:buFont typeface="+mj-lt"/>
              <a:buAutoNum type="arabicPeriod"/>
            </a:pPr>
            <a:r>
              <a:rPr lang="en-US" sz="1600" b="0" i="0" dirty="0">
                <a:solidFill>
                  <a:schemeClr val="bg1"/>
                </a:solidFill>
                <a:effectLst/>
                <a:latin typeface="-apple-system"/>
              </a:rPr>
              <a:t>what is the most expensive 'business type' ticket in each airline and what is its duration and date?</a:t>
            </a:r>
          </a:p>
          <a:p>
            <a:pPr algn="l">
              <a:buFont typeface="+mj-lt"/>
              <a:buAutoNum type="arabicPeriod"/>
            </a:pPr>
            <a:r>
              <a:rPr lang="en-US" sz="1600" b="0" i="0" dirty="0">
                <a:solidFill>
                  <a:schemeClr val="bg1"/>
                </a:solidFill>
                <a:effectLst/>
                <a:latin typeface="-apple-system"/>
              </a:rPr>
              <a:t>what is the cheapest 'business type' ticket in each airline and what is its duration and date?</a:t>
            </a:r>
          </a:p>
          <a:p>
            <a:pPr algn="l">
              <a:buFont typeface="+mj-lt"/>
              <a:buAutoNum type="arabicPeriod"/>
            </a:pPr>
            <a:r>
              <a:rPr lang="en-US" sz="1600" b="0" i="0" dirty="0">
                <a:solidFill>
                  <a:schemeClr val="bg1"/>
                </a:solidFill>
                <a:effectLst/>
                <a:latin typeface="-apple-system"/>
              </a:rPr>
              <a:t>what is the most expensive 'economy type' ticket in each airline and what is its duration and date?</a:t>
            </a:r>
          </a:p>
          <a:p>
            <a:pPr algn="l">
              <a:buFont typeface="+mj-lt"/>
              <a:buAutoNum type="arabicPeriod"/>
            </a:pPr>
            <a:r>
              <a:rPr lang="en-US" sz="1600" b="0" i="0" dirty="0">
                <a:solidFill>
                  <a:schemeClr val="bg1"/>
                </a:solidFill>
                <a:effectLst/>
                <a:latin typeface="-apple-system"/>
              </a:rPr>
              <a:t>what is the cheapest 'economy type' ticket in each airline and what is its duration and date?</a:t>
            </a:r>
          </a:p>
          <a:p>
            <a:pPr algn="l">
              <a:buFont typeface="+mj-lt"/>
              <a:buAutoNum type="arabicPeriod"/>
            </a:pPr>
            <a:r>
              <a:rPr lang="en-US" sz="1600" b="0" i="0" dirty="0">
                <a:solidFill>
                  <a:schemeClr val="bg1"/>
                </a:solidFill>
                <a:effectLst/>
                <a:latin typeface="-apple-system"/>
              </a:rPr>
              <a:t>how much did the longest flight cost in business and economy types?</a:t>
            </a:r>
          </a:p>
          <a:p>
            <a:pPr algn="l">
              <a:buFont typeface="+mj-lt"/>
              <a:buAutoNum type="arabicPeriod"/>
            </a:pPr>
            <a:r>
              <a:rPr lang="en-US" sz="1600" b="0" i="0" dirty="0">
                <a:solidFill>
                  <a:schemeClr val="bg1"/>
                </a:solidFill>
                <a:effectLst/>
                <a:latin typeface="-apple-system"/>
              </a:rPr>
              <a:t>What time of the day has the most expensive (business and economy) ticket in each airline?</a:t>
            </a:r>
          </a:p>
          <a:p>
            <a:pPr algn="l">
              <a:buFont typeface="+mj-lt"/>
              <a:buAutoNum type="arabicPeriod"/>
            </a:pPr>
            <a:r>
              <a:rPr lang="en-US" sz="1600" b="0" i="0" dirty="0">
                <a:solidFill>
                  <a:schemeClr val="bg1"/>
                </a:solidFill>
                <a:effectLst/>
                <a:latin typeface="-apple-system"/>
              </a:rPr>
              <a:t>what is the day-average ticket price (business and economy) in each day of the week?</a:t>
            </a:r>
          </a:p>
          <a:p>
            <a:pPr algn="l">
              <a:buFont typeface="+mj-lt"/>
              <a:buAutoNum type="arabicPeriod"/>
            </a:pPr>
            <a:r>
              <a:rPr lang="en-US" sz="1600" b="0" i="0" dirty="0">
                <a:solidFill>
                  <a:schemeClr val="bg1"/>
                </a:solidFill>
                <a:effectLst/>
                <a:latin typeface="-apple-system"/>
              </a:rPr>
              <a:t>what is the month-average ticket price (business and economy) in each month of the year?</a:t>
            </a:r>
          </a:p>
          <a:p>
            <a:pPr algn="l">
              <a:buFont typeface="+mj-lt"/>
              <a:buAutoNum type="arabicPeriod"/>
            </a:pPr>
            <a:r>
              <a:rPr lang="en-US" sz="1600" b="0" i="0" dirty="0">
                <a:solidFill>
                  <a:schemeClr val="bg1"/>
                </a:solidFill>
                <a:effectLst/>
                <a:latin typeface="-apple-system"/>
              </a:rPr>
              <a:t>What is the most departure and arrival time for planes during the day?</a:t>
            </a:r>
          </a:p>
          <a:p>
            <a:pPr algn="l">
              <a:buFont typeface="+mj-lt"/>
              <a:buAutoNum type="arabicPeriod"/>
            </a:pPr>
            <a:r>
              <a:rPr lang="en-US" sz="1600" b="0" i="0" dirty="0">
                <a:solidFill>
                  <a:schemeClr val="bg1"/>
                </a:solidFill>
                <a:effectLst/>
                <a:latin typeface="-apple-system"/>
              </a:rPr>
              <a:t>Who is the most frequent source which takes off planes from it?</a:t>
            </a:r>
          </a:p>
          <a:p>
            <a:pPr algn="l">
              <a:buFont typeface="+mj-lt"/>
              <a:buAutoNum type="arabicPeriod"/>
            </a:pPr>
            <a:r>
              <a:rPr lang="en-US" sz="1600" b="0" i="0" dirty="0">
                <a:solidFill>
                  <a:schemeClr val="bg1"/>
                </a:solidFill>
                <a:effectLst/>
                <a:latin typeface="-apple-system"/>
              </a:rPr>
              <a:t>Who is the most frequent destination for planes?</a:t>
            </a:r>
          </a:p>
          <a:p>
            <a:pPr algn="l">
              <a:buFont typeface="+mj-lt"/>
              <a:buAutoNum type="arabicPeriod"/>
            </a:pPr>
            <a:r>
              <a:rPr lang="en-US" sz="1600" b="0" i="0" dirty="0">
                <a:solidFill>
                  <a:schemeClr val="bg1"/>
                </a:solidFill>
                <a:effectLst/>
                <a:latin typeface="-apple-system"/>
              </a:rPr>
              <a:t>What is the most popular day and month for flight?</a:t>
            </a:r>
          </a:p>
          <a:p>
            <a:pPr algn="l">
              <a:buFont typeface="+mj-lt"/>
              <a:buAutoNum type="arabicPeriod"/>
            </a:pPr>
            <a:r>
              <a:rPr lang="en-US" sz="1600" b="0" i="0" dirty="0">
                <a:solidFill>
                  <a:schemeClr val="bg1"/>
                </a:solidFill>
                <a:effectLst/>
                <a:latin typeface="-apple-system"/>
              </a:rPr>
              <a:t>How much did the longest flight take?</a:t>
            </a:r>
          </a:p>
          <a:p>
            <a:pPr algn="l">
              <a:buFont typeface="+mj-lt"/>
              <a:buAutoNum type="arabicPeriod"/>
            </a:pPr>
            <a:r>
              <a:rPr lang="en-US" sz="1600" b="0" i="0" dirty="0">
                <a:solidFill>
                  <a:schemeClr val="bg1"/>
                </a:solidFill>
                <a:effectLst/>
                <a:latin typeface="-apple-system"/>
              </a:rPr>
              <a:t>what is the most number of stops during the flight?</a:t>
            </a:r>
          </a:p>
          <a:p>
            <a:pPr algn="l">
              <a:buFont typeface="+mj-lt"/>
              <a:buAutoNum type="arabicPeriod"/>
            </a:pPr>
            <a:r>
              <a:rPr lang="en-US" sz="1600" b="0" i="0" dirty="0">
                <a:solidFill>
                  <a:schemeClr val="bg1"/>
                </a:solidFill>
                <a:effectLst/>
                <a:latin typeface="-apple-system"/>
              </a:rPr>
              <a:t>what is the least frequent source for airplanes?</a:t>
            </a:r>
          </a:p>
          <a:p>
            <a:pPr algn="l">
              <a:buFont typeface="+mj-lt"/>
              <a:buAutoNum type="arabicPeriod"/>
            </a:pPr>
            <a:r>
              <a:rPr lang="en-US" sz="1600" b="0" i="0" dirty="0">
                <a:solidFill>
                  <a:schemeClr val="bg1"/>
                </a:solidFill>
                <a:effectLst/>
                <a:latin typeface="-apple-system"/>
              </a:rPr>
              <a:t>what us the least frequent destination?</a:t>
            </a:r>
          </a:p>
          <a:p>
            <a:pPr algn="l">
              <a:buFont typeface="+mj-lt"/>
              <a:buAutoNum type="arabicPeriod"/>
            </a:pPr>
            <a:r>
              <a:rPr lang="en-US" sz="1600" b="0" i="0" dirty="0">
                <a:solidFill>
                  <a:schemeClr val="bg1"/>
                </a:solidFill>
                <a:effectLst/>
                <a:latin typeface="-apple-system"/>
              </a:rPr>
              <a:t>What is the busiest duration of the day for flights?</a:t>
            </a:r>
          </a:p>
          <a:p>
            <a:pPr algn="l">
              <a:buFont typeface="+mj-lt"/>
              <a:buAutoNum type="arabicPeriod"/>
            </a:pPr>
            <a:r>
              <a:rPr lang="en-US" sz="1600" b="0" i="0" dirty="0">
                <a:solidFill>
                  <a:schemeClr val="bg1"/>
                </a:solidFill>
                <a:effectLst/>
                <a:latin typeface="-apple-system"/>
              </a:rPr>
              <a:t>What is the freest duration of the day for flights?</a:t>
            </a:r>
          </a:p>
          <a:p>
            <a:endParaRPr lang="en-US" dirty="0"/>
          </a:p>
        </p:txBody>
      </p:sp>
    </p:spTree>
    <p:extLst>
      <p:ext uri="{BB962C8B-B14F-4D97-AF65-F5344CB8AC3E}">
        <p14:creationId xmlns:p14="http://schemas.microsoft.com/office/powerpoint/2010/main" val="291075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5F14661-91C9-48FF-61A5-06CE043F9F28}"/>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6440C0C6-BCE5-0B5F-D315-9A32BA8EFB4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820A77C-95F3-1668-AF3A-37232FA5141E}"/>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6" name="Title 5">
            <a:extLst>
              <a:ext uri="{FF2B5EF4-FFF2-40B4-BE49-F238E27FC236}">
                <a16:creationId xmlns:a16="http://schemas.microsoft.com/office/drawing/2014/main" id="{E1C68C2B-FDA1-E084-01B8-4E453773CBB4}"/>
              </a:ext>
            </a:extLst>
          </p:cNvPr>
          <p:cNvSpPr>
            <a:spLocks noGrp="1"/>
          </p:cNvSpPr>
          <p:nvPr>
            <p:ph type="ctrTitle"/>
          </p:nvPr>
        </p:nvSpPr>
        <p:spPr/>
        <p:txBody>
          <a:bodyPr/>
          <a:lstStyle/>
          <a:p>
            <a:endParaRPr lang="en-US" dirty="0"/>
          </a:p>
        </p:txBody>
      </p:sp>
      <p:sp>
        <p:nvSpPr>
          <p:cNvPr id="7" name="Subtitle 6">
            <a:extLst>
              <a:ext uri="{FF2B5EF4-FFF2-40B4-BE49-F238E27FC236}">
                <a16:creationId xmlns:a16="http://schemas.microsoft.com/office/drawing/2014/main" id="{AD671FD5-97A9-001D-F7C2-1EC78D58C7D7}"/>
              </a:ext>
            </a:extLst>
          </p:cNvPr>
          <p:cNvSpPr>
            <a:spLocks noGrp="1"/>
          </p:cNvSpPr>
          <p:nvPr>
            <p:ph type="subTitle" idx="1"/>
          </p:nvPr>
        </p:nvSpPr>
        <p:spPr/>
        <p:txBody>
          <a:bodyPr/>
          <a:lstStyle/>
          <a:p>
            <a:endParaRPr lang="en-US"/>
          </a:p>
        </p:txBody>
      </p:sp>
      <p:pic>
        <p:nvPicPr>
          <p:cNvPr id="8" name="Picture 7" descr="Graphical user interface, application&#10;&#10;Description automatically generated">
            <a:extLst>
              <a:ext uri="{FF2B5EF4-FFF2-40B4-BE49-F238E27FC236}">
                <a16:creationId xmlns:a16="http://schemas.microsoft.com/office/drawing/2014/main" id="{E4DA9E18-0C9A-9E96-7378-9B5D8E6C91A7}"/>
              </a:ext>
            </a:extLst>
          </p:cNvPr>
          <p:cNvPicPr>
            <a:picLocks noChangeAspect="1"/>
          </p:cNvPicPr>
          <p:nvPr/>
        </p:nvPicPr>
        <p:blipFill>
          <a:blip r:embed="rId2"/>
          <a:stretch>
            <a:fillRect/>
          </a:stretch>
        </p:blipFill>
        <p:spPr>
          <a:xfrm>
            <a:off x="257453" y="87669"/>
            <a:ext cx="11647502" cy="6699681"/>
          </a:xfrm>
          <a:prstGeom prst="rect">
            <a:avLst/>
          </a:prstGeom>
        </p:spPr>
      </p:pic>
    </p:spTree>
    <p:extLst>
      <p:ext uri="{BB962C8B-B14F-4D97-AF65-F5344CB8AC3E}">
        <p14:creationId xmlns:p14="http://schemas.microsoft.com/office/powerpoint/2010/main" val="378699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Preprocessing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Wednesday, June 8,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348794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a:solidFill>
            <a:schemeClr val="bg1"/>
          </a:solidFill>
        </p:spPr>
        <p:txBody>
          <a:bodyPr>
            <a:normAutofit/>
          </a:bodyPr>
          <a:lstStyle/>
          <a:p>
            <a:r>
              <a:rPr lang="en-US" dirty="0"/>
              <a:t>Time Series Data</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2848446" y="1546963"/>
            <a:ext cx="46575" cy="219389"/>
          </a:xfrm>
        </p:spPr>
        <p:txBody>
          <a:bodyPr/>
          <a:lstStyle/>
          <a:p>
            <a:endParaRPr lang="en-US" dirty="0"/>
          </a:p>
        </p:txBody>
      </p:sp>
      <p:pic>
        <p:nvPicPr>
          <p:cNvPr id="3" name="Content Placeholder 2" descr="Table, Excel&#10;&#10;Description automatically generated">
            <a:extLst>
              <a:ext uri="{FF2B5EF4-FFF2-40B4-BE49-F238E27FC236}">
                <a16:creationId xmlns:a16="http://schemas.microsoft.com/office/drawing/2014/main" id="{AE1F3B8B-4012-49BE-AF6F-4E8A8B8BA19C}"/>
              </a:ext>
            </a:extLst>
          </p:cNvPr>
          <p:cNvPicPr>
            <a:picLocks noGrp="1" noChangeAspect="1"/>
          </p:cNvPicPr>
          <p:nvPr>
            <p:ph sz="half" idx="2"/>
          </p:nvPr>
        </p:nvPicPr>
        <p:blipFill>
          <a:blip r:embed="rId3"/>
          <a:stretch>
            <a:fillRect/>
          </a:stretch>
        </p:blipFill>
        <p:spPr>
          <a:xfrm>
            <a:off x="258225" y="1405676"/>
            <a:ext cx="11766006" cy="4819759"/>
          </a:xfrm>
        </p:spPr>
      </p:pic>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flipH="1">
            <a:off x="12740470" y="1405676"/>
            <a:ext cx="45719" cy="205466"/>
          </a:xfrm>
        </p:spPr>
        <p:txBody>
          <a:bodyPr/>
          <a:lstStyle/>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flipH="1">
            <a:off x="12635207" y="4332302"/>
            <a:ext cx="194838" cy="71021"/>
          </a:xfrm>
        </p:spPr>
        <p:txBody>
          <a:bodyPr/>
          <a:lstStyle/>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Wednesday, June 8,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17042879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{358882A2-A074-4B88-9EE2-67CC9088877A}tf33713516_win32</Template>
  <TotalTime>338</TotalTime>
  <Words>979</Words>
  <Application>Microsoft Office PowerPoint</Application>
  <PresentationFormat>Widescreen</PresentationFormat>
  <Paragraphs>184</Paragraphs>
  <Slides>22</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Gill Sans MT</vt:lpstr>
      <vt:lpstr>Symbol</vt:lpstr>
      <vt:lpstr>Walbaum Display</vt:lpstr>
      <vt:lpstr>3DFloatVTI</vt:lpstr>
      <vt:lpstr>Airline Ticket Price Prediction</vt:lpstr>
      <vt:lpstr>Presented by</vt:lpstr>
      <vt:lpstr>Machine Learning Life Cycle</vt:lpstr>
      <vt:lpstr>Data Analysis</vt:lpstr>
      <vt:lpstr>Our data</vt:lpstr>
      <vt:lpstr>We gathered 20 questions about the data</vt:lpstr>
      <vt:lpstr>PowerPoint Presentation</vt:lpstr>
      <vt:lpstr>Preprocessing</vt:lpstr>
      <vt:lpstr>Time Series Data</vt:lpstr>
      <vt:lpstr>Techniques applied</vt:lpstr>
      <vt:lpstr>The plot of time and the ticket price</vt:lpstr>
      <vt:lpstr>Fourier Transform</vt:lpstr>
      <vt:lpstr>Modeling</vt:lpstr>
      <vt:lpstr>Models used :</vt:lpstr>
      <vt:lpstr>Models</vt:lpstr>
      <vt:lpstr>Deployment</vt:lpstr>
      <vt:lpstr>Our Web Application</vt:lpstr>
      <vt:lpstr>PowerPoint Presentation</vt:lpstr>
      <vt:lpstr>Conclusion </vt:lpstr>
      <vt:lpstr>References </vt:lpstr>
      <vt:lpstr>Questions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Ticket Price Prediction</dc:title>
  <dc:creator>Nour Kamaly</dc:creator>
  <cp:lastModifiedBy>Nour Kamaly</cp:lastModifiedBy>
  <cp:revision>15</cp:revision>
  <dcterms:created xsi:type="dcterms:W3CDTF">2022-06-07T21:19:49Z</dcterms:created>
  <dcterms:modified xsi:type="dcterms:W3CDTF">2022-06-08T14:28:37Z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